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89" r:id="rId3"/>
    <p:sldId id="297" r:id="rId4"/>
    <p:sldId id="296" r:id="rId5"/>
    <p:sldId id="290" r:id="rId6"/>
    <p:sldId id="291" r:id="rId7"/>
    <p:sldId id="292" r:id="rId8"/>
    <p:sldId id="293" r:id="rId9"/>
    <p:sldId id="284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E9F316E5-AF18-4D29-85D8-3DEF62D964BC}">
          <p14:sldIdLst>
            <p14:sldId id="256"/>
            <p14:sldId id="289"/>
            <p14:sldId id="297"/>
            <p14:sldId id="296"/>
            <p14:sldId id="290"/>
            <p14:sldId id="291"/>
            <p14:sldId id="292"/>
            <p14:sldId id="293"/>
            <p14:sldId id="284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5597"/>
    <a:srgbClr val="9B1E48"/>
    <a:srgbClr val="B4BBEE"/>
    <a:srgbClr val="7683E0"/>
    <a:srgbClr val="E469E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1E4AEA4-8DFA-4A89-87EB-49C32662AFE0}" styleName="Orta Stil 2 - Vurgu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howGuides="1">
      <p:cViewPr varScale="1">
        <p:scale>
          <a:sx n="89" d="100"/>
          <a:sy n="89" d="100"/>
        </p:scale>
        <p:origin x="466" y="77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7" y="6400800"/>
            <a:ext cx="12188825" cy="457200"/>
          </a:xfrm>
          <a:prstGeom prst="rect">
            <a:avLst/>
          </a:prstGeom>
          <a:solidFill>
            <a:srgbClr val="005597"/>
          </a:solidFill>
          <a:ln>
            <a:solidFill>
              <a:srgbClr val="9B1E48">
                <a:alpha val="38824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7" y="6334316"/>
            <a:ext cx="12188825" cy="64008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solidFill>
              <a:schemeClr val="accent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5400" spc="-50" baseline="0">
                <a:solidFill>
                  <a:schemeClr val="tx1">
                    <a:lumMod val="85000"/>
                    <a:lumOff val="15000"/>
                  </a:schemeClr>
                </a:solidFill>
                <a:latin typeface="Bahnschrift" panose="020B0502040204020203" pitchFamily="34" charset="0"/>
              </a:defRPr>
            </a:lvl1pPr>
          </a:lstStyle>
          <a:p>
            <a:r>
              <a:rPr lang="tr-TR" dirty="0"/>
              <a:t>Uzaktan Eğitim Uygulama ve Araştırma Merkezi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dirty="0"/>
              <a:t>Click to edit Master subtitle style</a:t>
            </a:r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9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0" y="6477000"/>
            <a:ext cx="3962400" cy="304800"/>
          </a:xfrm>
          <a:prstGeom prst="rect">
            <a:avLst/>
          </a:prstGeom>
          <a:noFill/>
        </p:spPr>
        <p:txBody>
          <a:bodyPr wrap="square" rtlCol="0">
            <a:normAutofit/>
          </a:bodyPr>
          <a:lstStyle/>
          <a:p>
            <a:pPr algn="l"/>
            <a:r>
              <a:rPr lang="tr-TR" sz="1200" dirty="0">
                <a:solidFill>
                  <a:schemeClr val="bg1"/>
                </a:solidFill>
              </a:rPr>
              <a:t>Munzur</a:t>
            </a:r>
            <a:r>
              <a:rPr lang="tr-TR" sz="1200" baseline="0" dirty="0">
                <a:solidFill>
                  <a:schemeClr val="bg1"/>
                </a:solidFill>
              </a:rPr>
              <a:t> Üniversitesi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13" name="TextBox 12"/>
          <p:cNvSpPr txBox="1"/>
          <p:nvPr userDrawn="1"/>
        </p:nvSpPr>
        <p:spPr>
          <a:xfrm>
            <a:off x="8763000" y="6515100"/>
            <a:ext cx="3429000" cy="228600"/>
          </a:xfrm>
          <a:prstGeom prst="rect">
            <a:avLst/>
          </a:prstGeom>
          <a:noFill/>
        </p:spPr>
        <p:txBody>
          <a:bodyPr wrap="square" rtlCol="0">
            <a:normAutofit fontScale="92500" lnSpcReduction="20000"/>
          </a:bodyPr>
          <a:lstStyle/>
          <a:p>
            <a:pPr algn="r"/>
            <a:endParaRPr lang="en-US" sz="1200" dirty="0">
              <a:solidFill>
                <a:schemeClr val="bg1"/>
              </a:solidFill>
            </a:endParaRPr>
          </a:p>
        </p:txBody>
      </p:sp>
      <p:pic>
        <p:nvPicPr>
          <p:cNvPr id="6" name="Resim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" y="60821"/>
            <a:ext cx="2667987" cy="1310780"/>
          </a:xfrm>
          <a:prstGeom prst="rect">
            <a:avLst/>
          </a:prstGeom>
        </p:spPr>
      </p:pic>
      <p:sp>
        <p:nvSpPr>
          <p:cNvPr id="10" name="TextBox 10"/>
          <p:cNvSpPr txBox="1"/>
          <p:nvPr userDrawn="1"/>
        </p:nvSpPr>
        <p:spPr>
          <a:xfrm>
            <a:off x="8215710" y="6477000"/>
            <a:ext cx="3962400" cy="304800"/>
          </a:xfrm>
          <a:prstGeom prst="rect">
            <a:avLst/>
          </a:prstGeom>
          <a:noFill/>
        </p:spPr>
        <p:txBody>
          <a:bodyPr wrap="square" rtlCol="0">
            <a:normAutofit/>
          </a:bodyPr>
          <a:lstStyle/>
          <a:p>
            <a:pPr algn="r"/>
            <a:r>
              <a:rPr lang="tr-TR" sz="1200" dirty="0">
                <a:solidFill>
                  <a:schemeClr val="bg1"/>
                </a:solidFill>
              </a:rPr>
              <a:t>Uzaktan Eğitim Uygulama ve Araştırma Merkezi</a:t>
            </a:r>
            <a:endParaRPr lang="en-US" sz="1200" dirty="0">
              <a:solidFill>
                <a:schemeClr val="bg1"/>
              </a:solidFill>
            </a:endParaRPr>
          </a:p>
        </p:txBody>
      </p:sp>
      <p:pic>
        <p:nvPicPr>
          <p:cNvPr id="4" name="Resim 3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60146" y="12763"/>
            <a:ext cx="3116614" cy="12313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31047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pic>
        <p:nvPicPr>
          <p:cNvPr id="4" name="Resim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20400" y="178233"/>
            <a:ext cx="1284670" cy="5075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87287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9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2"/>
          <p:cNvSpPr txBox="1"/>
          <p:nvPr userDrawn="1"/>
        </p:nvSpPr>
        <p:spPr>
          <a:xfrm>
            <a:off x="8763000" y="6400800"/>
            <a:ext cx="3429000" cy="457200"/>
          </a:xfrm>
          <a:prstGeom prst="rect">
            <a:avLst/>
          </a:prstGeom>
          <a:noFill/>
        </p:spPr>
        <p:txBody>
          <a:bodyPr wrap="square" rtlCol="0">
            <a:normAutofit/>
          </a:bodyPr>
          <a:lstStyle/>
          <a:p>
            <a:pPr algn="r"/>
            <a:r>
              <a:rPr lang="tr-TR" sz="1200" dirty="0">
                <a:solidFill>
                  <a:schemeClr val="bg1"/>
                </a:solidFill>
              </a:rPr>
              <a:t>Gürkan DOĞAN, </a:t>
            </a:r>
            <a:r>
              <a:rPr lang="tr-TR" sz="1200" dirty="0" err="1">
                <a:solidFill>
                  <a:schemeClr val="bg1"/>
                </a:solidFill>
              </a:rPr>
              <a:t>PhD</a:t>
            </a:r>
            <a:r>
              <a:rPr lang="tr-TR" sz="1200" dirty="0">
                <a:solidFill>
                  <a:schemeClr val="bg1"/>
                </a:solidFill>
              </a:rPr>
              <a:t> </a:t>
            </a:r>
            <a:r>
              <a:rPr lang="tr-TR" sz="1200" dirty="0" err="1">
                <a:solidFill>
                  <a:schemeClr val="bg1"/>
                </a:solidFill>
              </a:rPr>
              <a:t>Candidate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27" name="Rectangle 6"/>
          <p:cNvSpPr/>
          <p:nvPr userDrawn="1"/>
        </p:nvSpPr>
        <p:spPr>
          <a:xfrm>
            <a:off x="3177" y="6400800"/>
            <a:ext cx="12188825" cy="457200"/>
          </a:xfrm>
          <a:prstGeom prst="rect">
            <a:avLst/>
          </a:prstGeom>
          <a:solidFill>
            <a:srgbClr val="005597"/>
          </a:solidFill>
          <a:ln>
            <a:solidFill>
              <a:srgbClr val="9B1E48">
                <a:alpha val="38824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8" name="Rectangle 7"/>
          <p:cNvSpPr/>
          <p:nvPr userDrawn="1"/>
        </p:nvSpPr>
        <p:spPr>
          <a:xfrm>
            <a:off x="17" y="6334316"/>
            <a:ext cx="12188825" cy="64008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solidFill>
              <a:schemeClr val="accent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extBox 12"/>
          <p:cNvSpPr txBox="1"/>
          <p:nvPr userDrawn="1"/>
        </p:nvSpPr>
        <p:spPr>
          <a:xfrm>
            <a:off x="8763000" y="6515100"/>
            <a:ext cx="3429000" cy="228600"/>
          </a:xfrm>
          <a:prstGeom prst="rect">
            <a:avLst/>
          </a:prstGeom>
          <a:noFill/>
        </p:spPr>
        <p:txBody>
          <a:bodyPr wrap="square" rtlCol="0">
            <a:normAutofit fontScale="92500" lnSpcReduction="20000"/>
          </a:bodyPr>
          <a:lstStyle/>
          <a:p>
            <a:pPr algn="r"/>
            <a:endParaRPr lang="en-US" sz="1200" dirty="0">
              <a:solidFill>
                <a:schemeClr val="bg1"/>
              </a:solidFill>
            </a:endParaRPr>
          </a:p>
        </p:txBody>
      </p:sp>
      <p:pic>
        <p:nvPicPr>
          <p:cNvPr id="31" name="Resim 3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" y="60821"/>
            <a:ext cx="2667987" cy="1310780"/>
          </a:xfrm>
          <a:prstGeom prst="rect">
            <a:avLst/>
          </a:prstGeom>
        </p:spPr>
      </p:pic>
      <p:sp>
        <p:nvSpPr>
          <p:cNvPr id="11" name="TextBox 10"/>
          <p:cNvSpPr txBox="1"/>
          <p:nvPr userDrawn="1"/>
        </p:nvSpPr>
        <p:spPr>
          <a:xfrm>
            <a:off x="0" y="6477000"/>
            <a:ext cx="3962400" cy="304800"/>
          </a:xfrm>
          <a:prstGeom prst="rect">
            <a:avLst/>
          </a:prstGeom>
          <a:noFill/>
        </p:spPr>
        <p:txBody>
          <a:bodyPr wrap="square" rtlCol="0">
            <a:normAutofit/>
          </a:bodyPr>
          <a:lstStyle/>
          <a:p>
            <a:pPr algn="l"/>
            <a:r>
              <a:rPr lang="tr-TR" sz="1200" dirty="0">
                <a:solidFill>
                  <a:schemeClr val="bg1"/>
                </a:solidFill>
              </a:rPr>
              <a:t>Munzur</a:t>
            </a:r>
            <a:r>
              <a:rPr lang="tr-TR" sz="1200" baseline="0" dirty="0">
                <a:solidFill>
                  <a:schemeClr val="bg1"/>
                </a:solidFill>
              </a:rPr>
              <a:t> Üniversitesi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12" name="TextBox 10"/>
          <p:cNvSpPr txBox="1"/>
          <p:nvPr userDrawn="1"/>
        </p:nvSpPr>
        <p:spPr>
          <a:xfrm>
            <a:off x="8215710" y="6477000"/>
            <a:ext cx="3962400" cy="304800"/>
          </a:xfrm>
          <a:prstGeom prst="rect">
            <a:avLst/>
          </a:prstGeom>
          <a:noFill/>
        </p:spPr>
        <p:txBody>
          <a:bodyPr wrap="square" rtlCol="0">
            <a:normAutofit/>
          </a:bodyPr>
          <a:lstStyle/>
          <a:p>
            <a:pPr algn="r"/>
            <a:r>
              <a:rPr lang="tr-TR" sz="1200" dirty="0">
                <a:solidFill>
                  <a:schemeClr val="bg1"/>
                </a:solidFill>
              </a:rPr>
              <a:t>Uzaktan Eğitim Uygulama ve Araştırma Merkezi</a:t>
            </a:r>
            <a:endParaRPr lang="en-US" sz="1200" dirty="0">
              <a:solidFill>
                <a:schemeClr val="bg1"/>
              </a:solidFill>
            </a:endParaRPr>
          </a:p>
        </p:txBody>
      </p:sp>
      <p:pic>
        <p:nvPicPr>
          <p:cNvPr id="13" name="Resim 12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20400" y="178233"/>
            <a:ext cx="1284670" cy="5075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24880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5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7"/>
            <a:ext cx="4937760" cy="402335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pic>
        <p:nvPicPr>
          <p:cNvPr id="5" name="Resim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20400" y="178233"/>
            <a:ext cx="1284670" cy="5075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93583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5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2867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2867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pic>
        <p:nvPicPr>
          <p:cNvPr id="7" name="Resim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20400" y="178233"/>
            <a:ext cx="1284670" cy="5075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26413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pic>
        <p:nvPicPr>
          <p:cNvPr id="3" name="Resim 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20400" y="178233"/>
            <a:ext cx="1284670" cy="5075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04928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 userDrawn="1"/>
        </p:nvSpPr>
        <p:spPr>
          <a:xfrm>
            <a:off x="6096000" y="6400800"/>
            <a:ext cx="6096000" cy="457200"/>
          </a:xfrm>
          <a:prstGeom prst="rect">
            <a:avLst/>
          </a:prstGeom>
          <a:noFill/>
        </p:spPr>
        <p:txBody>
          <a:bodyPr wrap="square" rtlCol="0">
            <a:normAutofit/>
          </a:bodyPr>
          <a:lstStyle/>
          <a:p>
            <a:pPr algn="r"/>
            <a:r>
              <a:rPr lang="en-US" sz="1200" dirty="0">
                <a:solidFill>
                  <a:schemeClr val="bg1"/>
                </a:solidFill>
              </a:rPr>
              <a:t>Sean Lander,</a:t>
            </a:r>
            <a:r>
              <a:rPr lang="en-US" sz="1200" baseline="0" dirty="0">
                <a:solidFill>
                  <a:schemeClr val="bg1"/>
                </a:solidFill>
              </a:rPr>
              <a:t> Master’s Candidate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8" name="TextBox 7"/>
          <p:cNvSpPr txBox="1"/>
          <p:nvPr userDrawn="1"/>
        </p:nvSpPr>
        <p:spPr>
          <a:xfrm>
            <a:off x="0" y="6400800"/>
            <a:ext cx="5384800" cy="457200"/>
          </a:xfrm>
          <a:prstGeom prst="rect">
            <a:avLst/>
          </a:prstGeom>
          <a:noFill/>
        </p:spPr>
        <p:txBody>
          <a:bodyPr wrap="square" rtlCol="0">
            <a:normAutofit/>
          </a:bodyPr>
          <a:lstStyle/>
          <a:p>
            <a:pPr algn="l"/>
            <a:r>
              <a:rPr lang="en-US" sz="1200" dirty="0">
                <a:solidFill>
                  <a:schemeClr val="bg1"/>
                </a:solidFill>
              </a:rPr>
              <a:t>University of Missouri, Department of Computer Science</a:t>
            </a:r>
          </a:p>
        </p:txBody>
      </p:sp>
      <p:sp>
        <p:nvSpPr>
          <p:cNvPr id="12" name="Rectangle 6"/>
          <p:cNvSpPr/>
          <p:nvPr userDrawn="1"/>
        </p:nvSpPr>
        <p:spPr>
          <a:xfrm>
            <a:off x="3177" y="6400800"/>
            <a:ext cx="12188825" cy="457200"/>
          </a:xfrm>
          <a:prstGeom prst="rect">
            <a:avLst/>
          </a:prstGeom>
          <a:solidFill>
            <a:srgbClr val="005597"/>
          </a:solidFill>
          <a:ln>
            <a:solidFill>
              <a:srgbClr val="9B1E48">
                <a:alpha val="38824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7"/>
          <p:cNvSpPr/>
          <p:nvPr userDrawn="1"/>
        </p:nvSpPr>
        <p:spPr>
          <a:xfrm>
            <a:off x="17" y="6334316"/>
            <a:ext cx="12188825" cy="64008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solidFill>
              <a:schemeClr val="accent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" name="TextBox 12"/>
          <p:cNvSpPr txBox="1"/>
          <p:nvPr userDrawn="1"/>
        </p:nvSpPr>
        <p:spPr>
          <a:xfrm>
            <a:off x="8763000" y="6515100"/>
            <a:ext cx="3429000" cy="228600"/>
          </a:xfrm>
          <a:prstGeom prst="rect">
            <a:avLst/>
          </a:prstGeom>
          <a:noFill/>
        </p:spPr>
        <p:txBody>
          <a:bodyPr wrap="square" rtlCol="0">
            <a:normAutofit fontScale="92500" lnSpcReduction="20000"/>
          </a:bodyPr>
          <a:lstStyle/>
          <a:p>
            <a:pPr algn="r"/>
            <a:endParaRPr lang="en-US" sz="1200" dirty="0">
              <a:solidFill>
                <a:schemeClr val="bg1"/>
              </a:solidFill>
            </a:endParaRPr>
          </a:p>
        </p:txBody>
      </p:sp>
      <p:pic>
        <p:nvPicPr>
          <p:cNvPr id="20" name="Resim 1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292" y="178233"/>
            <a:ext cx="1116995" cy="548779"/>
          </a:xfrm>
          <a:prstGeom prst="rect">
            <a:avLst/>
          </a:prstGeom>
        </p:spPr>
      </p:pic>
      <p:sp>
        <p:nvSpPr>
          <p:cNvPr id="9" name="TextBox 10"/>
          <p:cNvSpPr txBox="1"/>
          <p:nvPr userDrawn="1"/>
        </p:nvSpPr>
        <p:spPr>
          <a:xfrm>
            <a:off x="0" y="6477000"/>
            <a:ext cx="3962400" cy="304800"/>
          </a:xfrm>
          <a:prstGeom prst="rect">
            <a:avLst/>
          </a:prstGeom>
          <a:noFill/>
        </p:spPr>
        <p:txBody>
          <a:bodyPr wrap="square" rtlCol="0">
            <a:normAutofit/>
          </a:bodyPr>
          <a:lstStyle/>
          <a:p>
            <a:pPr algn="l"/>
            <a:r>
              <a:rPr lang="tr-TR" sz="1200" dirty="0">
                <a:solidFill>
                  <a:schemeClr val="bg1"/>
                </a:solidFill>
              </a:rPr>
              <a:t>Munzur</a:t>
            </a:r>
            <a:r>
              <a:rPr lang="tr-TR" sz="1200" baseline="0" dirty="0">
                <a:solidFill>
                  <a:schemeClr val="bg1"/>
                </a:solidFill>
              </a:rPr>
              <a:t> Üniversitesi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10" name="TextBox 10"/>
          <p:cNvSpPr txBox="1"/>
          <p:nvPr userDrawn="1"/>
        </p:nvSpPr>
        <p:spPr>
          <a:xfrm>
            <a:off x="8215710" y="6477000"/>
            <a:ext cx="3962400" cy="304800"/>
          </a:xfrm>
          <a:prstGeom prst="rect">
            <a:avLst/>
          </a:prstGeom>
          <a:noFill/>
        </p:spPr>
        <p:txBody>
          <a:bodyPr wrap="square" rtlCol="0">
            <a:normAutofit/>
          </a:bodyPr>
          <a:lstStyle/>
          <a:p>
            <a:pPr algn="r"/>
            <a:r>
              <a:rPr lang="tr-TR" sz="1200" dirty="0">
                <a:solidFill>
                  <a:schemeClr val="bg1"/>
                </a:solidFill>
              </a:rPr>
              <a:t>Uzaktan Eğitim Uygulama ve Araştırma Merkezi</a:t>
            </a:r>
            <a:endParaRPr lang="en-US" sz="1200" dirty="0">
              <a:solidFill>
                <a:schemeClr val="bg1"/>
              </a:solidFill>
            </a:endParaRPr>
          </a:p>
        </p:txBody>
      </p:sp>
      <p:pic>
        <p:nvPicPr>
          <p:cNvPr id="11" name="Resim 10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20400" y="178233"/>
            <a:ext cx="1284670" cy="5075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89976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pic>
        <p:nvPicPr>
          <p:cNvPr id="4" name="Resim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20400" y="178233"/>
            <a:ext cx="1284670" cy="5075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30579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5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79" y="1845734"/>
            <a:ext cx="10058401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angle 6"/>
          <p:cNvSpPr/>
          <p:nvPr userDrawn="1"/>
        </p:nvSpPr>
        <p:spPr>
          <a:xfrm>
            <a:off x="3177" y="6400800"/>
            <a:ext cx="12188825" cy="457200"/>
          </a:xfrm>
          <a:prstGeom prst="rect">
            <a:avLst/>
          </a:prstGeom>
          <a:solidFill>
            <a:srgbClr val="005597"/>
          </a:solidFill>
          <a:ln>
            <a:solidFill>
              <a:srgbClr val="9B1E48">
                <a:alpha val="38824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7"/>
          <p:cNvSpPr/>
          <p:nvPr userDrawn="1"/>
        </p:nvSpPr>
        <p:spPr>
          <a:xfrm>
            <a:off x="17" y="6334316"/>
            <a:ext cx="12188825" cy="64008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solidFill>
              <a:schemeClr val="accent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TextBox 12"/>
          <p:cNvSpPr txBox="1"/>
          <p:nvPr userDrawn="1"/>
        </p:nvSpPr>
        <p:spPr>
          <a:xfrm>
            <a:off x="8763000" y="6515100"/>
            <a:ext cx="3429000" cy="228600"/>
          </a:xfrm>
          <a:prstGeom prst="rect">
            <a:avLst/>
          </a:prstGeom>
          <a:noFill/>
        </p:spPr>
        <p:txBody>
          <a:bodyPr wrap="square" rtlCol="0">
            <a:normAutofit fontScale="92500" lnSpcReduction="20000"/>
          </a:bodyPr>
          <a:lstStyle/>
          <a:p>
            <a:pPr algn="r"/>
            <a:endParaRPr lang="en-US" sz="1200" dirty="0">
              <a:solidFill>
                <a:schemeClr val="bg1"/>
              </a:solidFill>
            </a:endParaRPr>
          </a:p>
        </p:txBody>
      </p:sp>
      <p:pic>
        <p:nvPicPr>
          <p:cNvPr id="18" name="Resim 17"/>
          <p:cNvPicPr>
            <a:picLocks noChangeAspect="1"/>
          </p:cNvPicPr>
          <p:nvPr userDrawn="1"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292" y="178233"/>
            <a:ext cx="1116995" cy="548779"/>
          </a:xfrm>
          <a:prstGeom prst="rect">
            <a:avLst/>
          </a:prstGeom>
        </p:spPr>
      </p:pic>
      <p:sp>
        <p:nvSpPr>
          <p:cNvPr id="12" name="TextBox 10"/>
          <p:cNvSpPr txBox="1"/>
          <p:nvPr userDrawn="1"/>
        </p:nvSpPr>
        <p:spPr>
          <a:xfrm>
            <a:off x="0" y="6477000"/>
            <a:ext cx="3962400" cy="304800"/>
          </a:xfrm>
          <a:prstGeom prst="rect">
            <a:avLst/>
          </a:prstGeom>
          <a:noFill/>
        </p:spPr>
        <p:txBody>
          <a:bodyPr wrap="square" rtlCol="0">
            <a:normAutofit/>
          </a:bodyPr>
          <a:lstStyle/>
          <a:p>
            <a:pPr algn="l"/>
            <a:r>
              <a:rPr lang="tr-TR" sz="1200" dirty="0">
                <a:solidFill>
                  <a:schemeClr val="bg1"/>
                </a:solidFill>
              </a:rPr>
              <a:t>Munzur</a:t>
            </a:r>
            <a:r>
              <a:rPr lang="tr-TR" sz="1200" baseline="0" dirty="0">
                <a:solidFill>
                  <a:schemeClr val="bg1"/>
                </a:solidFill>
              </a:rPr>
              <a:t> Üniversitesi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13" name="TextBox 10"/>
          <p:cNvSpPr txBox="1"/>
          <p:nvPr userDrawn="1"/>
        </p:nvSpPr>
        <p:spPr>
          <a:xfrm>
            <a:off x="8215710" y="6477000"/>
            <a:ext cx="3962400" cy="304800"/>
          </a:xfrm>
          <a:prstGeom prst="rect">
            <a:avLst/>
          </a:prstGeom>
          <a:noFill/>
        </p:spPr>
        <p:txBody>
          <a:bodyPr wrap="square" rtlCol="0">
            <a:normAutofit/>
          </a:bodyPr>
          <a:lstStyle/>
          <a:p>
            <a:pPr algn="r"/>
            <a:r>
              <a:rPr lang="tr-TR" sz="1200" dirty="0">
                <a:solidFill>
                  <a:schemeClr val="bg1"/>
                </a:solidFill>
              </a:rPr>
              <a:t>Uzaktan Eğitim Uygulama ve Araştırma Merkezi</a:t>
            </a:r>
            <a:endParaRPr lang="en-US" sz="1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08599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ourier New" panose="02070309020205020404" pitchFamily="49" charset="0"/>
        <a:buChar char="o"/>
        <a:defRPr sz="3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ourier New" panose="02070309020205020404" pitchFamily="49" charset="0"/>
        <a:buChar char="o"/>
        <a:defRPr sz="2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ourier New" panose="02070309020205020404" pitchFamily="49" charset="0"/>
        <a:buChar char="o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ourier New" panose="02070309020205020404" pitchFamily="49" charset="0"/>
        <a:buChar char="o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ourier New" panose="02070309020205020404" pitchFamily="49" charset="0"/>
        <a:buChar char="o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uzep.munzur.edu.tr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6600" dirty="0">
                <a:latin typeface="Bahnschrift Condensed" panose="020B0502040204020203" pitchFamily="34" charset="0"/>
              </a:rPr>
              <a:t>Uzaktan Eğitim Uygulama ve Araştırma Merkezi</a:t>
            </a:r>
            <a:endParaRPr lang="en-US" sz="6600" dirty="0">
              <a:latin typeface="Bahnschrift Condensed" panose="020B0502040204020203" pitchFamily="34" charset="0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1097280" y="4495800"/>
            <a:ext cx="10058400" cy="685800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70000" lnSpcReduction="20000"/>
          </a:bodyPr>
          <a:lstStyle>
            <a:lvl1pPr algn="ctr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5400" kern="1200" spc="-50" baseline="0">
                <a:solidFill>
                  <a:schemeClr val="tx1">
                    <a:lumMod val="85000"/>
                    <a:lumOff val="15000"/>
                  </a:schemeClr>
                </a:solidFill>
                <a:latin typeface="Bahnschrift" panose="020B0502040204020203" pitchFamily="34" charset="0"/>
                <a:ea typeface="+mj-ea"/>
                <a:cs typeface="+mj-cs"/>
              </a:defRPr>
            </a:lvl1pPr>
          </a:lstStyle>
          <a:p>
            <a:endParaRPr lang="tr-TR" sz="4000" dirty="0" smtClean="0">
              <a:latin typeface="Bahnschrift Condensed" panose="020B0502040204020203" pitchFamily="34" charset="0"/>
            </a:endParaRPr>
          </a:p>
          <a:p>
            <a:r>
              <a:rPr lang="tr-TR" sz="4000" dirty="0" smtClean="0">
                <a:latin typeface="Bahnschrift Condensed" panose="020B0502040204020203" pitchFamily="34" charset="0"/>
              </a:rPr>
              <a:t>2021-2022 Eğitim-Öğretim Yılı Güz Dönemi</a:t>
            </a:r>
            <a:r>
              <a:rPr lang="tr-TR" sz="4000" dirty="0" smtClean="0">
                <a:latin typeface="Bahnschrift Condensed" panose="020B0502040204020203" pitchFamily="34" charset="0"/>
              </a:rPr>
              <a:t> </a:t>
            </a:r>
            <a:endParaRPr lang="en-US" sz="4000" dirty="0">
              <a:latin typeface="Bahnschrift Condensed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82335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Uzaktan Eğitim Hakkında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tr-TR" dirty="0"/>
              <a:t>Uzaktan verilecek dersler için </a:t>
            </a:r>
            <a:r>
              <a:rPr lang="tr-TR" b="1" dirty="0"/>
              <a:t>UZEP platformu </a:t>
            </a:r>
            <a:r>
              <a:rPr lang="tr-TR" dirty="0"/>
              <a:t>kullanılacaktır.</a:t>
            </a:r>
          </a:p>
          <a:p>
            <a:pPr lvl="2" algn="just"/>
            <a:r>
              <a:rPr lang="tr-TR" dirty="0">
                <a:hlinkClick r:id="rId2"/>
              </a:rPr>
              <a:t>https://uzep.munzur.edu.tr</a:t>
            </a:r>
            <a:r>
              <a:rPr lang="tr-TR" dirty="0"/>
              <a:t> adresinden ulaşılabilir.</a:t>
            </a:r>
          </a:p>
          <a:p>
            <a:pPr algn="just"/>
            <a:r>
              <a:rPr lang="tr-TR" dirty="0"/>
              <a:t>4. haftadaki dersler </a:t>
            </a:r>
            <a:r>
              <a:rPr lang="tr-TR" b="1" dirty="0"/>
              <a:t>asenkron</a:t>
            </a:r>
            <a:r>
              <a:rPr lang="tr-TR" dirty="0"/>
              <a:t> (çevrimdışı) olarak yürütülecektir.</a:t>
            </a:r>
          </a:p>
          <a:p>
            <a:pPr algn="just"/>
            <a:r>
              <a:rPr lang="tr-TR" dirty="0"/>
              <a:t>5. hafta ve sonrası </a:t>
            </a:r>
            <a:r>
              <a:rPr lang="tr-TR" b="1" dirty="0"/>
              <a:t>senkron</a:t>
            </a:r>
            <a:r>
              <a:rPr lang="tr-TR" dirty="0"/>
              <a:t> (çevrimiçi) olarak yürütülecektir.</a:t>
            </a:r>
          </a:p>
          <a:p>
            <a:pPr algn="just"/>
            <a:r>
              <a:rPr lang="tr-TR" dirty="0"/>
              <a:t>Asenkron olarak yürütülen haftada </a:t>
            </a:r>
            <a:r>
              <a:rPr lang="tr-TR" b="1" dirty="0"/>
              <a:t>mutlaka video ders kaydı </a:t>
            </a:r>
            <a:r>
              <a:rPr lang="tr-TR" dirty="0"/>
              <a:t>sisteme yüklenmelidir. </a:t>
            </a:r>
          </a:p>
          <a:p>
            <a:pPr lvl="2" algn="just"/>
            <a:r>
              <a:rPr lang="tr-TR" dirty="0"/>
              <a:t>Video ders kaydının </a:t>
            </a:r>
            <a:r>
              <a:rPr lang="tr-TR" dirty="0" err="1"/>
              <a:t>min</a:t>
            </a:r>
            <a:r>
              <a:rPr lang="tr-TR" dirty="0"/>
              <a:t> süresi = dersin kredisi x 10 </a:t>
            </a:r>
            <a:r>
              <a:rPr lang="tr-TR" dirty="0" err="1"/>
              <a:t>dk</a:t>
            </a:r>
            <a:r>
              <a:rPr lang="tr-TR" dirty="0"/>
              <a:t> </a:t>
            </a:r>
          </a:p>
          <a:p>
            <a:pPr algn="just"/>
            <a:r>
              <a:rPr lang="tr-TR" dirty="0"/>
              <a:t>Senkron olarak yürütülen haftalarda her bir ders saati; </a:t>
            </a:r>
            <a:r>
              <a:rPr lang="tr-TR" b="1" dirty="0" err="1"/>
              <a:t>min</a:t>
            </a:r>
            <a:r>
              <a:rPr lang="tr-TR" b="1" dirty="0"/>
              <a:t> 45 </a:t>
            </a:r>
            <a:r>
              <a:rPr lang="tr-TR" b="1" dirty="0" err="1"/>
              <a:t>dk</a:t>
            </a:r>
            <a:r>
              <a:rPr lang="tr-TR" dirty="0"/>
              <a:t> olacak şekilde yürütülmelidir.</a:t>
            </a:r>
          </a:p>
          <a:p>
            <a:pPr lvl="2" algn="just"/>
            <a:r>
              <a:rPr lang="tr-TR" dirty="0" err="1"/>
              <a:t>Uzep</a:t>
            </a:r>
            <a:r>
              <a:rPr lang="tr-TR" dirty="0"/>
              <a:t> platformunda canlı ders kaydı otomatik olarak başlamaktadır.</a:t>
            </a:r>
          </a:p>
          <a:p>
            <a:pPr algn="just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04767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Uzaktan Eğitim Hakkında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dirty="0"/>
              <a:t>Uzaktan eğitim yolu ile işlenecek dersler için de </a:t>
            </a:r>
            <a:r>
              <a:rPr lang="tr-TR" b="1" dirty="0"/>
              <a:t>devam şartı aranacak </a:t>
            </a:r>
            <a:r>
              <a:rPr lang="tr-TR" dirty="0"/>
              <a:t>olup bu konuda “Munzur Üniversitesi Ön lisans ve Lisans Eğitim ve Öğretim Yönetmeliği” hükümleri geçerlidir. </a:t>
            </a:r>
          </a:p>
          <a:p>
            <a:pPr algn="just"/>
            <a:r>
              <a:rPr lang="tr-TR" dirty="0"/>
              <a:t>Lisansüstü eğitimde dersler </a:t>
            </a:r>
            <a:r>
              <a:rPr lang="tr-TR" b="1" dirty="0"/>
              <a:t>yüz yüze </a:t>
            </a:r>
            <a:r>
              <a:rPr lang="tr-TR" dirty="0"/>
              <a:t>yapılacaktır.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82519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Öğretim Elemanının Görevleri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dirty="0"/>
              <a:t>İlgili derslere </a:t>
            </a:r>
            <a:r>
              <a:rPr lang="tr-TR" b="1" dirty="0"/>
              <a:t>öğrencileri tanımlama</a:t>
            </a:r>
            <a:r>
              <a:rPr lang="tr-TR" dirty="0"/>
              <a:t>,</a:t>
            </a:r>
          </a:p>
          <a:p>
            <a:pPr lvl="2" algn="just"/>
            <a:r>
              <a:rPr lang="tr-TR" dirty="0"/>
              <a:t>Öğrenciler için </a:t>
            </a:r>
            <a:r>
              <a:rPr lang="tr-TR" b="1" dirty="0"/>
              <a:t>okul </a:t>
            </a:r>
            <a:r>
              <a:rPr lang="tr-TR" b="1" dirty="0" err="1"/>
              <a:t>no</a:t>
            </a:r>
            <a:r>
              <a:rPr lang="tr-TR" b="1" dirty="0"/>
              <a:t> </a:t>
            </a:r>
            <a:r>
              <a:rPr lang="tr-TR" dirty="0"/>
              <a:t>ile ekleme yapılır.</a:t>
            </a:r>
          </a:p>
          <a:p>
            <a:pPr algn="just"/>
            <a:r>
              <a:rPr lang="tr-TR" dirty="0"/>
              <a:t>İlgili dersler için </a:t>
            </a:r>
            <a:r>
              <a:rPr lang="tr-TR" b="1" dirty="0"/>
              <a:t>programın/takvimin oluşturulması</a:t>
            </a:r>
            <a:r>
              <a:rPr lang="tr-TR" dirty="0"/>
              <a:t>,</a:t>
            </a:r>
          </a:p>
          <a:p>
            <a:pPr algn="just"/>
            <a:r>
              <a:rPr lang="tr-TR" dirty="0"/>
              <a:t>Ders takvimine uygun olarak </a:t>
            </a:r>
            <a:r>
              <a:rPr lang="tr-TR" b="1" dirty="0"/>
              <a:t>Sanal Sınıf tanımlanması</a:t>
            </a:r>
            <a:r>
              <a:rPr lang="tr-TR" dirty="0"/>
              <a:t>,</a:t>
            </a:r>
          </a:p>
          <a:p>
            <a:pPr algn="just"/>
            <a:r>
              <a:rPr lang="tr-TR" dirty="0"/>
              <a:t>İlgili dersler için </a:t>
            </a:r>
            <a:r>
              <a:rPr lang="tr-TR" b="1" dirty="0"/>
              <a:t>Materyallerin eklenmesi</a:t>
            </a:r>
            <a:r>
              <a:rPr lang="tr-TR" dirty="0"/>
              <a:t>,</a:t>
            </a:r>
          </a:p>
          <a:p>
            <a:pPr lvl="2" algn="just"/>
            <a:r>
              <a:rPr lang="tr-TR" dirty="0"/>
              <a:t>Doküman, video veya bağlantı şeklinde olabilir.</a:t>
            </a:r>
          </a:p>
          <a:p>
            <a:pPr algn="just"/>
            <a:r>
              <a:rPr lang="tr-TR" dirty="0"/>
              <a:t>İlgili dersler için </a:t>
            </a:r>
            <a:r>
              <a:rPr lang="tr-TR" b="1" dirty="0"/>
              <a:t>ödev oluşturulması</a:t>
            </a:r>
            <a:r>
              <a:rPr lang="tr-TR" dirty="0"/>
              <a:t>,</a:t>
            </a:r>
          </a:p>
          <a:p>
            <a:pPr algn="just"/>
            <a:endParaRPr lang="tr-TR" dirty="0"/>
          </a:p>
          <a:p>
            <a:pPr algn="just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08572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Öğretim Elemanının Görevleri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97279" y="1845734"/>
            <a:ext cx="5989321" cy="3488266"/>
          </a:xfrm>
        </p:spPr>
        <p:txBody>
          <a:bodyPr>
            <a:normAutofit/>
          </a:bodyPr>
          <a:lstStyle/>
          <a:p>
            <a:pPr algn="just"/>
            <a:r>
              <a:rPr lang="tr-TR" dirty="0"/>
              <a:t>Sanal sınıflarda katılım sağlayan öğrencilerin </a:t>
            </a:r>
            <a:r>
              <a:rPr lang="tr-TR" b="1" dirty="0"/>
              <a:t>yoklamasının alınması</a:t>
            </a:r>
            <a:r>
              <a:rPr lang="tr-TR" dirty="0"/>
              <a:t>,</a:t>
            </a:r>
          </a:p>
          <a:p>
            <a:pPr algn="just"/>
            <a:r>
              <a:rPr lang="tr-TR" dirty="0"/>
              <a:t>Uzaktan Eğitim yoluyla yürütülen derslerin Ara, Final, Bütünleme ve Mazeret Sınavları </a:t>
            </a:r>
            <a:r>
              <a:rPr lang="tr-TR" b="1" dirty="0"/>
              <a:t>yüz yüze </a:t>
            </a:r>
            <a:r>
              <a:rPr lang="tr-TR" dirty="0"/>
              <a:t>olarak gerçekleştirilecektir.</a:t>
            </a:r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95606" y="2057400"/>
            <a:ext cx="3840480" cy="259371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7255704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Bölüm Koordinatörünün Görevleri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just"/>
            <a:r>
              <a:rPr lang="tr-TR" dirty="0" err="1"/>
              <a:t>Uzep</a:t>
            </a:r>
            <a:r>
              <a:rPr lang="tr-TR" dirty="0"/>
              <a:t> platformunda kullanıcı kaydı olmayan </a:t>
            </a:r>
            <a:r>
              <a:rPr lang="tr-TR" b="1" dirty="0"/>
              <a:t>öğrencilerin sisteme kaydının yapılması</a:t>
            </a:r>
            <a:r>
              <a:rPr lang="tr-TR" dirty="0"/>
              <a:t>,</a:t>
            </a:r>
          </a:p>
          <a:p>
            <a:pPr lvl="2" algn="just"/>
            <a:r>
              <a:rPr lang="tr-TR" dirty="0"/>
              <a:t>Bunun için her bir bölüm koordinatörüne sistemde bir üst yetki geçici (1 hafta) olarak tanımlanacaktır.</a:t>
            </a:r>
          </a:p>
          <a:p>
            <a:pPr lvl="2" algn="just"/>
            <a:r>
              <a:rPr lang="tr-TR" dirty="0"/>
              <a:t>Her bölüm koordinatörü kendi bölümündeki öğrencilerin kaydını gerçekleştirecektir.</a:t>
            </a:r>
          </a:p>
          <a:p>
            <a:pPr lvl="2" algn="just"/>
            <a:r>
              <a:rPr lang="tr-TR" dirty="0"/>
              <a:t>Üniversitemize yeni kayıt yapan öğrencilerin kaydı sistemde bulunmamaktadır.</a:t>
            </a:r>
          </a:p>
          <a:p>
            <a:pPr algn="just"/>
            <a:r>
              <a:rPr lang="tr-TR" dirty="0"/>
              <a:t>İlgili bölümün derslerine </a:t>
            </a:r>
            <a:r>
              <a:rPr lang="tr-TR" b="1" dirty="0"/>
              <a:t>eğitmenlerin tanımlanması</a:t>
            </a:r>
            <a:r>
              <a:rPr lang="tr-TR" dirty="0"/>
              <a:t>,</a:t>
            </a:r>
          </a:p>
          <a:p>
            <a:pPr lvl="2" algn="just"/>
            <a:r>
              <a:rPr lang="tr-TR" dirty="0"/>
              <a:t>Şuan için tüm derslerde herhangi bir eğitmen tanımlaması mevcut değildir.</a:t>
            </a:r>
          </a:p>
          <a:p>
            <a:pPr algn="just"/>
            <a:r>
              <a:rPr lang="tr-TR" dirty="0" err="1"/>
              <a:t>Öğr</a:t>
            </a:r>
            <a:r>
              <a:rPr lang="tr-TR" dirty="0"/>
              <a:t>. elemanının talebi üzerine ortak derslere </a:t>
            </a:r>
            <a:r>
              <a:rPr lang="tr-TR" b="1" dirty="0"/>
              <a:t>öğrencilerin tanımlanması</a:t>
            </a:r>
            <a:r>
              <a:rPr lang="tr-TR" dirty="0"/>
              <a:t>,</a:t>
            </a:r>
          </a:p>
          <a:p>
            <a:pPr lvl="2" algn="just"/>
            <a:r>
              <a:rPr lang="tr-TR" dirty="0"/>
              <a:t> Ortak dersin bölümü ilgilendiren kısmı için tanımlama yapılacaktır.</a:t>
            </a:r>
          </a:p>
          <a:p>
            <a:pPr algn="just"/>
            <a:r>
              <a:rPr lang="tr-TR" dirty="0"/>
              <a:t>İlgili bölüm için eksik olan </a:t>
            </a:r>
            <a:r>
              <a:rPr lang="tr-TR" b="1" dirty="0"/>
              <a:t>derslerin oluşturulması</a:t>
            </a:r>
            <a:r>
              <a:rPr lang="tr-TR" dirty="0"/>
              <a:t>,</a:t>
            </a:r>
          </a:p>
          <a:p>
            <a:pPr lvl="2" algn="just"/>
            <a:r>
              <a:rPr lang="tr-TR" dirty="0"/>
              <a:t>Mevcut yetki ile bu işlem gerçekleştirilebilir.</a:t>
            </a:r>
          </a:p>
          <a:p>
            <a:pPr lvl="2" algn="just"/>
            <a:r>
              <a:rPr lang="tr-TR" dirty="0"/>
              <a:t>Yeni ders tanımlama işleminde dış sistem </a:t>
            </a:r>
            <a:r>
              <a:rPr lang="tr-TR" dirty="0" err="1"/>
              <a:t>id</a:t>
            </a:r>
            <a:r>
              <a:rPr lang="tr-TR" dirty="0"/>
              <a:t>, UZEM yetkililerinden alınacaktır.</a:t>
            </a:r>
          </a:p>
          <a:p>
            <a:pPr algn="just"/>
            <a:endParaRPr lang="tr-TR" dirty="0"/>
          </a:p>
          <a:p>
            <a:pPr algn="just"/>
            <a:endParaRPr lang="tr-TR" dirty="0"/>
          </a:p>
          <a:p>
            <a:pPr algn="just"/>
            <a:endParaRPr lang="tr-TR" dirty="0"/>
          </a:p>
          <a:p>
            <a:pPr lvl="2" algn="just"/>
            <a:endParaRPr lang="tr-TR" dirty="0"/>
          </a:p>
          <a:p>
            <a:pPr algn="just"/>
            <a:endParaRPr lang="tr-TR" dirty="0"/>
          </a:p>
          <a:p>
            <a:pPr algn="just"/>
            <a:endParaRPr lang="tr-TR" dirty="0"/>
          </a:p>
          <a:p>
            <a:pPr algn="just"/>
            <a:endParaRPr lang="tr-TR" dirty="0"/>
          </a:p>
          <a:p>
            <a:pPr algn="just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0380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Bölüm Koordinatörünün Görevleri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just"/>
            <a:r>
              <a:rPr lang="tr-TR" dirty="0"/>
              <a:t>İlgili bölümde </a:t>
            </a:r>
            <a:r>
              <a:rPr lang="tr-TR" dirty="0" err="1"/>
              <a:t>öğr</a:t>
            </a:r>
            <a:r>
              <a:rPr lang="tr-TR" dirty="0"/>
              <a:t>. elemanlarının sistemle ilgili </a:t>
            </a:r>
            <a:r>
              <a:rPr lang="tr-TR" b="1" dirty="0"/>
              <a:t>yardım talebinin karşılanması</a:t>
            </a:r>
            <a:r>
              <a:rPr lang="tr-TR" dirty="0"/>
              <a:t>,</a:t>
            </a:r>
          </a:p>
          <a:p>
            <a:pPr algn="just"/>
            <a:r>
              <a:rPr lang="tr-TR" dirty="0" err="1"/>
              <a:t>Uzep</a:t>
            </a:r>
            <a:r>
              <a:rPr lang="tr-TR" dirty="0"/>
              <a:t> platformunda öğrencilerin veya eğitmenlerin sistemle ilgili yaşadığı </a:t>
            </a:r>
            <a:r>
              <a:rPr lang="tr-TR" b="1" dirty="0"/>
              <a:t>sorunların takibinin yapılması</a:t>
            </a:r>
            <a:r>
              <a:rPr lang="tr-TR" dirty="0"/>
              <a:t>,</a:t>
            </a:r>
          </a:p>
          <a:p>
            <a:pPr lvl="2" algn="just"/>
            <a:r>
              <a:rPr lang="tr-TR" dirty="0"/>
              <a:t>Öğrenci şifre unutması veya değişikliğini talep etmesi vb. gibi işleri birim koordinatörlerine iletmeleri gerekmektedir.</a:t>
            </a:r>
          </a:p>
          <a:p>
            <a:pPr algn="just"/>
            <a:r>
              <a:rPr lang="tr-TR" dirty="0"/>
              <a:t>UZEM tarafından yapılan </a:t>
            </a:r>
            <a:r>
              <a:rPr lang="tr-TR" b="1" dirty="0"/>
              <a:t>duyuruların takibi sağlanarak </a:t>
            </a:r>
            <a:r>
              <a:rPr lang="tr-TR" dirty="0"/>
              <a:t>bunları en hızlı şekilde bölüm </a:t>
            </a:r>
            <a:r>
              <a:rPr lang="tr-TR" dirty="0" err="1"/>
              <a:t>öğr</a:t>
            </a:r>
            <a:r>
              <a:rPr lang="tr-TR" dirty="0"/>
              <a:t>. elemanlarına duyurulması,</a:t>
            </a:r>
          </a:p>
          <a:p>
            <a:pPr lvl="2" algn="just"/>
            <a:r>
              <a:rPr lang="tr-TR" dirty="0"/>
              <a:t>Sosyal Medya Grupları ve UZEM web sayfasından duyurular takip edilmelidir.</a:t>
            </a:r>
          </a:p>
          <a:p>
            <a:pPr algn="just"/>
            <a:endParaRPr lang="tr-TR" dirty="0"/>
          </a:p>
          <a:p>
            <a:pPr algn="just"/>
            <a:endParaRPr lang="tr-TR" dirty="0"/>
          </a:p>
          <a:p>
            <a:pPr algn="just"/>
            <a:endParaRPr lang="tr-TR" dirty="0"/>
          </a:p>
          <a:p>
            <a:pPr lvl="2" algn="just"/>
            <a:endParaRPr lang="tr-TR" dirty="0"/>
          </a:p>
          <a:p>
            <a:pPr algn="just"/>
            <a:endParaRPr lang="tr-TR" dirty="0"/>
          </a:p>
          <a:p>
            <a:pPr algn="just"/>
            <a:endParaRPr lang="tr-TR" dirty="0"/>
          </a:p>
          <a:p>
            <a:pPr algn="just"/>
            <a:endParaRPr lang="tr-TR" dirty="0"/>
          </a:p>
          <a:p>
            <a:pPr algn="just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403587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Birim Koordinatörünün Görevleri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dirty="0"/>
              <a:t>İlgili bölüm koordinatörlerinin yetkisi dahilinde olamayan  </a:t>
            </a:r>
            <a:r>
              <a:rPr lang="tr-TR" b="1" dirty="0"/>
              <a:t>tüm işlemlerin yapılması</a:t>
            </a:r>
            <a:r>
              <a:rPr lang="tr-TR" dirty="0"/>
              <a:t>,</a:t>
            </a:r>
          </a:p>
          <a:p>
            <a:pPr lvl="2" algn="just"/>
            <a:r>
              <a:rPr lang="tr-TR" dirty="0"/>
              <a:t>İlgili bölüm koordinatörlerinin geçici yetkisi geri alındıktan sonra sisteme öğrenci, </a:t>
            </a:r>
            <a:r>
              <a:rPr lang="tr-TR" dirty="0" err="1"/>
              <a:t>öğr</a:t>
            </a:r>
            <a:r>
              <a:rPr lang="tr-TR" dirty="0"/>
              <a:t>. elemanı kaydı veya şifre değişikliği gibi işlemleri yapılacaktır.</a:t>
            </a:r>
          </a:p>
          <a:p>
            <a:pPr algn="just"/>
            <a:r>
              <a:rPr lang="tr-TR" dirty="0"/>
              <a:t>UZEP platformu ile ilgili </a:t>
            </a:r>
            <a:r>
              <a:rPr lang="tr-TR" b="1" dirty="0"/>
              <a:t>teknik bir problem yaşanması </a:t>
            </a:r>
            <a:r>
              <a:rPr lang="tr-TR" dirty="0"/>
              <a:t>durumunda UZEM yetkilileriyle paylaşılması.</a:t>
            </a:r>
          </a:p>
          <a:p>
            <a:pPr algn="just"/>
            <a:endParaRPr lang="tr-TR" dirty="0"/>
          </a:p>
          <a:p>
            <a:pPr lvl="2" algn="just"/>
            <a:endParaRPr lang="tr-TR" dirty="0"/>
          </a:p>
          <a:p>
            <a:pPr algn="just"/>
            <a:endParaRPr lang="tr-TR" dirty="0"/>
          </a:p>
          <a:p>
            <a:pPr algn="just"/>
            <a:endParaRPr lang="tr-TR" dirty="0"/>
          </a:p>
          <a:p>
            <a:pPr algn="just"/>
            <a:endParaRPr lang="tr-TR" dirty="0"/>
          </a:p>
          <a:p>
            <a:pPr algn="just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049363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5400" dirty="0">
                <a:latin typeface="Bahnschrift" panose="020B0502040204020203" pitchFamily="34" charset="0"/>
              </a:rPr>
              <a:t>Teşekkürler…</a:t>
            </a:r>
            <a:endParaRPr lang="en-US" sz="5400" dirty="0">
              <a:latin typeface="Bahnschrift" panose="020B0502040204020203" pitchFamily="34" charset="0"/>
            </a:endParaRPr>
          </a:p>
        </p:txBody>
      </p:sp>
      <p:sp>
        <p:nvSpPr>
          <p:cNvPr id="5" name="Dikdörtgen 4"/>
          <p:cNvSpPr/>
          <p:nvPr/>
        </p:nvSpPr>
        <p:spPr>
          <a:xfrm>
            <a:off x="3230880" y="4357769"/>
            <a:ext cx="5791200" cy="87248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sz="2800" b="1" dirty="0">
                <a:latin typeface="Bahnschrift" panose="020B0502040204020203" pitchFamily="34" charset="0"/>
              </a:rPr>
              <a:t>Sorularınız veya Düşünceleriniz?</a:t>
            </a:r>
          </a:p>
        </p:txBody>
      </p:sp>
    </p:spTree>
    <p:extLst>
      <p:ext uri="{BB962C8B-B14F-4D97-AF65-F5344CB8AC3E}">
        <p14:creationId xmlns:p14="http://schemas.microsoft.com/office/powerpoint/2010/main" val="2241370218"/>
      </p:ext>
    </p:extLst>
  </p:cSld>
  <p:clrMapOvr>
    <a:masterClrMapping/>
  </p:clrMapOvr>
</p:sld>
</file>

<file path=ppt/theme/theme1.xml><?xml version="1.0" encoding="utf-8"?>
<a:theme xmlns:a="http://schemas.openxmlformats.org/drawingml/2006/main" name="Mizzou_COM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>
    <a:txDef>
      <a:spPr>
        <a:noFill/>
      </a:spPr>
      <a:bodyPr wrap="square" rtlCol="0">
        <a:normAutofit/>
      </a:bodyPr>
      <a:lstStyle>
        <a:defPPr algn="r">
          <a:defRPr sz="1200" dirty="0" smtClean="0">
            <a:solidFill>
              <a:schemeClr val="bg1"/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Mizzou_COM" id="{E70DB962-D35D-4B54-9036-AAA673CEC5EA}" vid="{A5CBD462-3E31-4F35-BC95-D2E99665F5C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Mizzou_COM</Template>
  <TotalTime>1750</TotalTime>
  <Words>452</Words>
  <Application>Microsoft Office PowerPoint</Application>
  <PresentationFormat>Geniş ekran</PresentationFormat>
  <Paragraphs>66</Paragraphs>
  <Slides>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5" baseType="lpstr">
      <vt:lpstr>Bahnschrift</vt:lpstr>
      <vt:lpstr>Bahnschrift Condensed</vt:lpstr>
      <vt:lpstr>Calibri</vt:lpstr>
      <vt:lpstr>Calibri Light</vt:lpstr>
      <vt:lpstr>Courier New</vt:lpstr>
      <vt:lpstr>Mizzou_COM</vt:lpstr>
      <vt:lpstr>Uzaktan Eğitim Uygulama ve Araştırma Merkezi</vt:lpstr>
      <vt:lpstr>Uzaktan Eğitim Hakkında</vt:lpstr>
      <vt:lpstr>Uzaktan Eğitim Hakkında</vt:lpstr>
      <vt:lpstr>Öğretim Elemanının Görevleri</vt:lpstr>
      <vt:lpstr>Öğretim Elemanının Görevleri</vt:lpstr>
      <vt:lpstr>Bölüm Koordinatörünün Görevleri</vt:lpstr>
      <vt:lpstr>Bölüm Koordinatörünün Görevleri</vt:lpstr>
      <vt:lpstr>Birim Koordinatörünün Görevleri</vt:lpstr>
      <vt:lpstr>Teşekkürler…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 Evolutionary Method for Training Autoencoders for Deep Learning Networks</dc:title>
  <dc:creator>Sean</dc:creator>
  <cp:lastModifiedBy>LenovoD</cp:lastModifiedBy>
  <cp:revision>208</cp:revision>
  <dcterms:created xsi:type="dcterms:W3CDTF">2014-04-29T17:21:17Z</dcterms:created>
  <dcterms:modified xsi:type="dcterms:W3CDTF">2021-10-04T08:10:59Z</dcterms:modified>
</cp:coreProperties>
</file>