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87" r:id="rId2"/>
    <p:sldId id="256" r:id="rId3"/>
    <p:sldId id="284" r:id="rId4"/>
    <p:sldId id="285" r:id="rId5"/>
    <p:sldId id="286" r:id="rId6"/>
    <p:sldId id="257" r:id="rId7"/>
    <p:sldId id="258" r:id="rId8"/>
    <p:sldId id="259" r:id="rId9"/>
    <p:sldId id="260" r:id="rId10"/>
    <p:sldId id="262" r:id="rId11"/>
    <p:sldId id="263" r:id="rId12"/>
    <p:sldId id="264" r:id="rId13"/>
    <p:sldId id="261" r:id="rId14"/>
    <p:sldId id="282" r:id="rId15"/>
    <p:sldId id="266" r:id="rId16"/>
    <p:sldId id="267" r:id="rId17"/>
    <p:sldId id="268" r:id="rId18"/>
    <p:sldId id="269" r:id="rId19"/>
    <p:sldId id="270" r:id="rId20"/>
    <p:sldId id="271" r:id="rId21"/>
    <p:sldId id="273" r:id="rId22"/>
    <p:sldId id="274" r:id="rId23"/>
    <p:sldId id="275" r:id="rId24"/>
    <p:sldId id="276" r:id="rId25"/>
    <p:sldId id="277" r:id="rId26"/>
    <p:sldId id="278" r:id="rId27"/>
    <p:sldId id="279" r:id="rId28"/>
    <p:sldId id="280" r:id="rId29"/>
    <p:sldId id="272" r:id="rId30"/>
    <p:sldId id="281" r:id="rId31"/>
    <p:sldId id="283"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55D720-56BD-4D8A-9F91-6F107970E55D}" v="25" dt="2022-06-04T07:10:20.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900" y="-2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ynep Güler" userId="7f8964e3c347c686" providerId="LiveId" clId="{AB55D720-56BD-4D8A-9F91-6F107970E55D}"/>
    <pc:docChg chg="custSel addSld modSld">
      <pc:chgData name="Zeynep Güler" userId="7f8964e3c347c686" providerId="LiveId" clId="{AB55D720-56BD-4D8A-9F91-6F107970E55D}" dt="2022-06-04T08:09:03.631" v="327" actId="20577"/>
      <pc:docMkLst>
        <pc:docMk/>
      </pc:docMkLst>
      <pc:sldChg chg="addSp delSp modSp mod delAnim">
        <pc:chgData name="Zeynep Güler" userId="7f8964e3c347c686" providerId="LiveId" clId="{AB55D720-56BD-4D8A-9F91-6F107970E55D}" dt="2022-06-04T08:09:03.631" v="327" actId="20577"/>
        <pc:sldMkLst>
          <pc:docMk/>
          <pc:sldMk cId="2912039842" sldId="256"/>
        </pc:sldMkLst>
        <pc:spChg chg="mod ord">
          <ac:chgData name="Zeynep Güler" userId="7f8964e3c347c686" providerId="LiveId" clId="{AB55D720-56BD-4D8A-9F91-6F107970E55D}" dt="2022-06-04T07:11:44.122" v="118" actId="26606"/>
          <ac:spMkLst>
            <pc:docMk/>
            <pc:sldMk cId="2912039842" sldId="256"/>
            <ac:spMk id="2" creationId="{FA9CC5E1-234F-4FAA-BA8D-F8833AD8932F}"/>
          </ac:spMkLst>
        </pc:spChg>
        <pc:spChg chg="del">
          <ac:chgData name="Zeynep Güler" userId="7f8964e3c347c686" providerId="LiveId" clId="{AB55D720-56BD-4D8A-9F91-6F107970E55D}" dt="2022-06-04T07:08:50.352" v="4" actId="21"/>
          <ac:spMkLst>
            <pc:docMk/>
            <pc:sldMk cId="2912039842" sldId="256"/>
            <ac:spMk id="3" creationId="{57B7C991-207B-4AE7-8AB5-79CA856B9CE6}"/>
          </ac:spMkLst>
        </pc:spChg>
        <pc:spChg chg="add mod">
          <ac:chgData name="Zeynep Güler" userId="7f8964e3c347c686" providerId="LiveId" clId="{AB55D720-56BD-4D8A-9F91-6F107970E55D}" dt="2022-06-04T08:09:03.631" v="327" actId="20577"/>
          <ac:spMkLst>
            <pc:docMk/>
            <pc:sldMk cId="2912039842" sldId="256"/>
            <ac:spMk id="8" creationId="{BF92EAD9-EB37-FA50-57C1-6CD5A55E0C17}"/>
          </ac:spMkLst>
        </pc:spChg>
        <pc:spChg chg="del">
          <ac:chgData name="Zeynep Güler" userId="7f8964e3c347c686" providerId="LiveId" clId="{AB55D720-56BD-4D8A-9F91-6F107970E55D}" dt="2022-06-04T07:11:44.122" v="118" actId="26606"/>
          <ac:spMkLst>
            <pc:docMk/>
            <pc:sldMk cId="2912039842" sldId="256"/>
            <ac:spMk id="9" creationId="{A4CEB5B4-CDED-47E6-9A79-D8983C3D4360}"/>
          </ac:spMkLst>
        </pc:spChg>
        <pc:spChg chg="del">
          <ac:chgData name="Zeynep Güler" userId="7f8964e3c347c686" providerId="LiveId" clId="{AB55D720-56BD-4D8A-9F91-6F107970E55D}" dt="2022-06-04T07:11:44.122" v="118" actId="26606"/>
          <ac:spMkLst>
            <pc:docMk/>
            <pc:sldMk cId="2912039842" sldId="256"/>
            <ac:spMk id="11" creationId="{D50332B2-2BC3-434F-B11C-851A29882D15}"/>
          </ac:spMkLst>
        </pc:spChg>
        <pc:spChg chg="del">
          <ac:chgData name="Zeynep Güler" userId="7f8964e3c347c686" providerId="LiveId" clId="{AB55D720-56BD-4D8A-9F91-6F107970E55D}" dt="2022-06-04T07:11:44.122" v="118" actId="26606"/>
          <ac:spMkLst>
            <pc:docMk/>
            <pc:sldMk cId="2912039842" sldId="256"/>
            <ac:spMk id="13" creationId="{FF54EC60-509D-4A90-A637-580B5967E1DC}"/>
          </ac:spMkLst>
        </pc:spChg>
        <pc:spChg chg="del">
          <ac:chgData name="Zeynep Güler" userId="7f8964e3c347c686" providerId="LiveId" clId="{AB55D720-56BD-4D8A-9F91-6F107970E55D}" dt="2022-06-04T07:11:44.122" v="118" actId="26606"/>
          <ac:spMkLst>
            <pc:docMk/>
            <pc:sldMk cId="2912039842" sldId="256"/>
            <ac:spMk id="15" creationId="{FCC4408D-5823-4186-97B4-25D12A9F93B0}"/>
          </ac:spMkLst>
        </pc:spChg>
        <pc:spChg chg="add">
          <ac:chgData name="Zeynep Güler" userId="7f8964e3c347c686" providerId="LiveId" clId="{AB55D720-56BD-4D8A-9F91-6F107970E55D}" dt="2022-06-04T07:11:44.122" v="118" actId="26606"/>
          <ac:spMkLst>
            <pc:docMk/>
            <pc:sldMk cId="2912039842" sldId="256"/>
            <ac:spMk id="20" creationId="{8D128206-5B44-431B-AC4F-F56230722287}"/>
          </ac:spMkLst>
        </pc:spChg>
        <pc:spChg chg="add">
          <ac:chgData name="Zeynep Güler" userId="7f8964e3c347c686" providerId="LiveId" clId="{AB55D720-56BD-4D8A-9F91-6F107970E55D}" dt="2022-06-04T07:11:44.122" v="118" actId="26606"/>
          <ac:spMkLst>
            <pc:docMk/>
            <pc:sldMk cId="2912039842" sldId="256"/>
            <ac:spMk id="22" creationId="{25EF408A-EA6D-4426-AA3C-8E5FBF562214}"/>
          </ac:spMkLst>
        </pc:spChg>
        <pc:picChg chg="mod">
          <ac:chgData name="Zeynep Güler" userId="7f8964e3c347c686" providerId="LiveId" clId="{AB55D720-56BD-4D8A-9F91-6F107970E55D}" dt="2022-06-04T07:11:44.122" v="118" actId="26606"/>
          <ac:picMkLst>
            <pc:docMk/>
            <pc:sldMk cId="2912039842" sldId="256"/>
            <ac:picMk id="4" creationId="{913BE71D-5EDC-11E2-6F69-5164CC43CEC7}"/>
          </ac:picMkLst>
        </pc:picChg>
        <pc:picChg chg="add del mod">
          <ac:chgData name="Zeynep Güler" userId="7f8964e3c347c686" providerId="LiveId" clId="{AB55D720-56BD-4D8A-9F91-6F107970E55D}" dt="2022-06-04T07:11:26.839" v="117" actId="21"/>
          <ac:picMkLst>
            <pc:docMk/>
            <pc:sldMk cId="2912039842" sldId="256"/>
            <ac:picMk id="6" creationId="{B6C7B112-8AB6-2B27-66AF-63A7DFDCCF5F}"/>
          </ac:picMkLst>
        </pc:picChg>
      </pc:sldChg>
      <pc:sldChg chg="addSp delSp modSp mod setBg">
        <pc:chgData name="Zeynep Güler" userId="7f8964e3c347c686" providerId="LiveId" clId="{AB55D720-56BD-4D8A-9F91-6F107970E55D}" dt="2022-06-04T08:08:39.064" v="307" actId="20577"/>
        <pc:sldMkLst>
          <pc:docMk/>
          <pc:sldMk cId="2977466411" sldId="284"/>
        </pc:sldMkLst>
        <pc:spChg chg="mod">
          <ac:chgData name="Zeynep Güler" userId="7f8964e3c347c686" providerId="LiveId" clId="{AB55D720-56BD-4D8A-9F91-6F107970E55D}" dt="2022-06-04T08:08:22.551" v="303" actId="26606"/>
          <ac:spMkLst>
            <pc:docMk/>
            <pc:sldMk cId="2977466411" sldId="284"/>
            <ac:spMk id="2" creationId="{BF5EA0F4-C7D2-7C66-03F9-CD783F0872B9}"/>
          </ac:spMkLst>
        </pc:spChg>
        <pc:spChg chg="mod">
          <ac:chgData name="Zeynep Güler" userId="7f8964e3c347c686" providerId="LiveId" clId="{AB55D720-56BD-4D8A-9F91-6F107970E55D}" dt="2022-06-04T08:08:39.064" v="307" actId="20577"/>
          <ac:spMkLst>
            <pc:docMk/>
            <pc:sldMk cId="2977466411" sldId="284"/>
            <ac:spMk id="3" creationId="{FB3E7796-81DD-BCAA-91E1-BE19C329A28E}"/>
          </ac:spMkLst>
        </pc:spChg>
        <pc:spChg chg="add del">
          <ac:chgData name="Zeynep Güler" userId="7f8964e3c347c686" providerId="LiveId" clId="{AB55D720-56BD-4D8A-9F91-6F107970E55D}" dt="2022-06-04T08:08:22.551" v="303" actId="26606"/>
          <ac:spMkLst>
            <pc:docMk/>
            <pc:sldMk cId="2977466411" sldId="284"/>
            <ac:spMk id="9" creationId="{5ED9E2D9-EE69-4775-8CE5-9EAC35AD2F2E}"/>
          </ac:spMkLst>
        </pc:spChg>
        <pc:spChg chg="add del">
          <ac:chgData name="Zeynep Güler" userId="7f8964e3c347c686" providerId="LiveId" clId="{AB55D720-56BD-4D8A-9F91-6F107970E55D}" dt="2022-06-04T08:08:22.551" v="303" actId="26606"/>
          <ac:spMkLst>
            <pc:docMk/>
            <pc:sldMk cId="2977466411" sldId="284"/>
            <ac:spMk id="11" creationId="{3D75B673-1FA7-415E-8B2E-7A0550C8BDDF}"/>
          </ac:spMkLst>
        </pc:spChg>
        <pc:spChg chg="add">
          <ac:chgData name="Zeynep Güler" userId="7f8964e3c347c686" providerId="LiveId" clId="{AB55D720-56BD-4D8A-9F91-6F107970E55D}" dt="2022-06-04T08:08:22.551" v="303" actId="26606"/>
          <ac:spMkLst>
            <pc:docMk/>
            <pc:sldMk cId="2977466411" sldId="284"/>
            <ac:spMk id="16" creationId="{05D1035C-3BF0-4FE0-B3A3-1062F86009CA}"/>
          </ac:spMkLst>
        </pc:spChg>
        <pc:picChg chg="add mod ord">
          <ac:chgData name="Zeynep Güler" userId="7f8964e3c347c686" providerId="LiveId" clId="{AB55D720-56BD-4D8A-9F91-6F107970E55D}" dt="2022-06-04T08:08:22.551" v="303" actId="26606"/>
          <ac:picMkLst>
            <pc:docMk/>
            <pc:sldMk cId="2977466411" sldId="284"/>
            <ac:picMk id="5" creationId="{4BA94DF9-0EA9-B70F-00DC-1E0B0ECC53B2}"/>
          </ac:picMkLst>
        </pc:picChg>
      </pc:sldChg>
      <pc:sldChg chg="addSp modSp mod setBg">
        <pc:chgData name="Zeynep Güler" userId="7f8964e3c347c686" providerId="LiveId" clId="{AB55D720-56BD-4D8A-9F91-6F107970E55D}" dt="2022-06-04T07:14:41.789" v="220" actId="26606"/>
        <pc:sldMkLst>
          <pc:docMk/>
          <pc:sldMk cId="3566456853" sldId="286"/>
        </pc:sldMkLst>
        <pc:spChg chg="mod">
          <ac:chgData name="Zeynep Güler" userId="7f8964e3c347c686" providerId="LiveId" clId="{AB55D720-56BD-4D8A-9F91-6F107970E55D}" dt="2022-06-04T07:14:41.789" v="220" actId="26606"/>
          <ac:spMkLst>
            <pc:docMk/>
            <pc:sldMk cId="3566456853" sldId="286"/>
            <ac:spMk id="2" creationId="{018AA3AE-D572-E3C6-9EC8-5B354ADCC4EA}"/>
          </ac:spMkLst>
        </pc:spChg>
        <pc:spChg chg="mod">
          <ac:chgData name="Zeynep Güler" userId="7f8964e3c347c686" providerId="LiveId" clId="{AB55D720-56BD-4D8A-9F91-6F107970E55D}" dt="2022-06-04T07:14:41.789" v="220" actId="26606"/>
          <ac:spMkLst>
            <pc:docMk/>
            <pc:sldMk cId="3566456853" sldId="286"/>
            <ac:spMk id="3" creationId="{2BC8E9FF-76E8-21B1-EBF3-DF518EC3ABCD}"/>
          </ac:spMkLst>
        </pc:spChg>
        <pc:spChg chg="add">
          <ac:chgData name="Zeynep Güler" userId="7f8964e3c347c686" providerId="LiveId" clId="{AB55D720-56BD-4D8A-9F91-6F107970E55D}" dt="2022-06-04T07:14:41.789" v="220" actId="26606"/>
          <ac:spMkLst>
            <pc:docMk/>
            <pc:sldMk cId="3566456853" sldId="286"/>
            <ac:spMk id="9" creationId="{5ED9E2D9-EE69-4775-8CE5-9EAC35AD2F2E}"/>
          </ac:spMkLst>
        </pc:spChg>
        <pc:spChg chg="add">
          <ac:chgData name="Zeynep Güler" userId="7f8964e3c347c686" providerId="LiveId" clId="{AB55D720-56BD-4D8A-9F91-6F107970E55D}" dt="2022-06-04T07:14:41.789" v="220" actId="26606"/>
          <ac:spMkLst>
            <pc:docMk/>
            <pc:sldMk cId="3566456853" sldId="286"/>
            <ac:spMk id="11" creationId="{3D75B673-1FA7-415E-8B2E-7A0550C8BDDF}"/>
          </ac:spMkLst>
        </pc:spChg>
        <pc:picChg chg="add">
          <ac:chgData name="Zeynep Güler" userId="7f8964e3c347c686" providerId="LiveId" clId="{AB55D720-56BD-4D8A-9F91-6F107970E55D}" dt="2022-06-04T07:14:41.789" v="220" actId="26606"/>
          <ac:picMkLst>
            <pc:docMk/>
            <pc:sldMk cId="3566456853" sldId="286"/>
            <ac:picMk id="5" creationId="{77DE7C66-75F3-ECB3-D668-688599BED79B}"/>
          </ac:picMkLst>
        </pc:picChg>
      </pc:sldChg>
      <pc:sldChg chg="addSp delSp modSp new mod setBg">
        <pc:chgData name="Zeynep Güler" userId="7f8964e3c347c686" providerId="LiveId" clId="{AB55D720-56BD-4D8A-9F91-6F107970E55D}" dt="2022-06-04T07:19:07.745" v="222" actId="1076"/>
        <pc:sldMkLst>
          <pc:docMk/>
          <pc:sldMk cId="26063227" sldId="287"/>
        </pc:sldMkLst>
        <pc:spChg chg="mod">
          <ac:chgData name="Zeynep Güler" userId="7f8964e3c347c686" providerId="LiveId" clId="{AB55D720-56BD-4D8A-9F91-6F107970E55D}" dt="2022-06-04T07:18:59.002" v="221" actId="26606"/>
          <ac:spMkLst>
            <pc:docMk/>
            <pc:sldMk cId="26063227" sldId="287"/>
            <ac:spMk id="2" creationId="{077F94C7-189F-662A-2444-CDE9DBA73B2C}"/>
          </ac:spMkLst>
        </pc:spChg>
        <pc:spChg chg="mod">
          <ac:chgData name="Zeynep Güler" userId="7f8964e3c347c686" providerId="LiveId" clId="{AB55D720-56BD-4D8A-9F91-6F107970E55D}" dt="2022-06-04T07:18:59.002" v="221" actId="26606"/>
          <ac:spMkLst>
            <pc:docMk/>
            <pc:sldMk cId="26063227" sldId="287"/>
            <ac:spMk id="3" creationId="{33568337-95DE-AB77-349B-639ADB6A58CA}"/>
          </ac:spMkLst>
        </pc:spChg>
        <pc:spChg chg="add del">
          <ac:chgData name="Zeynep Güler" userId="7f8964e3c347c686" providerId="LiveId" clId="{AB55D720-56BD-4D8A-9F91-6F107970E55D}" dt="2022-06-04T07:18:59.002" v="221" actId="26606"/>
          <ac:spMkLst>
            <pc:docMk/>
            <pc:sldMk cId="26063227" sldId="287"/>
            <ac:spMk id="10" creationId="{960066AE-516A-442D-AD0E-FB9A19E72DBB}"/>
          </ac:spMkLst>
        </pc:spChg>
        <pc:spChg chg="add del">
          <ac:chgData name="Zeynep Güler" userId="7f8964e3c347c686" providerId="LiveId" clId="{AB55D720-56BD-4D8A-9F91-6F107970E55D}" dt="2022-06-04T07:18:59.002" v="221" actId="26606"/>
          <ac:spMkLst>
            <pc:docMk/>
            <pc:sldMk cId="26063227" sldId="287"/>
            <ac:spMk id="12" creationId="{0D43C154-1D94-40CC-93ED-E075731B1F4B}"/>
          </ac:spMkLst>
        </pc:spChg>
        <pc:spChg chg="add del">
          <ac:chgData name="Zeynep Güler" userId="7f8964e3c347c686" providerId="LiveId" clId="{AB55D720-56BD-4D8A-9F91-6F107970E55D}" dt="2022-06-04T07:18:59.002" v="221" actId="26606"/>
          <ac:spMkLst>
            <pc:docMk/>
            <pc:sldMk cId="26063227" sldId="287"/>
            <ac:spMk id="14" creationId="{D72FA90D-8CAF-4C39-88C1-00DD80AF93E4}"/>
          </ac:spMkLst>
        </pc:spChg>
        <pc:spChg chg="add">
          <ac:chgData name="Zeynep Güler" userId="7f8964e3c347c686" providerId="LiveId" clId="{AB55D720-56BD-4D8A-9F91-6F107970E55D}" dt="2022-06-04T07:18:59.002" v="221" actId="26606"/>
          <ac:spMkLst>
            <pc:docMk/>
            <pc:sldMk cId="26063227" sldId="287"/>
            <ac:spMk id="19" creationId="{74E3E963-7ADC-4469-A079-F78B0BC6F60C}"/>
          </ac:spMkLst>
        </pc:spChg>
        <pc:spChg chg="add">
          <ac:chgData name="Zeynep Güler" userId="7f8964e3c347c686" providerId="LiveId" clId="{AB55D720-56BD-4D8A-9F91-6F107970E55D}" dt="2022-06-04T07:18:59.002" v="221" actId="26606"/>
          <ac:spMkLst>
            <pc:docMk/>
            <pc:sldMk cId="26063227" sldId="287"/>
            <ac:spMk id="21" creationId="{C864DEA4-D6B8-4DEF-B1D0-6D5672FA8D22}"/>
          </ac:spMkLst>
        </pc:spChg>
        <pc:grpChg chg="add">
          <ac:chgData name="Zeynep Güler" userId="7f8964e3c347c686" providerId="LiveId" clId="{AB55D720-56BD-4D8A-9F91-6F107970E55D}" dt="2022-06-04T07:18:59.002" v="221" actId="26606"/>
          <ac:grpSpMkLst>
            <pc:docMk/>
            <pc:sldMk cId="26063227" sldId="287"/>
            <ac:grpSpMk id="23" creationId="{3C9AA14C-80A4-427C-A911-28CD20C56E5E}"/>
          </ac:grpSpMkLst>
        </pc:grpChg>
        <pc:grpChg chg="add">
          <ac:chgData name="Zeynep Güler" userId="7f8964e3c347c686" providerId="LiveId" clId="{AB55D720-56BD-4D8A-9F91-6F107970E55D}" dt="2022-06-04T07:18:59.002" v="221" actId="26606"/>
          <ac:grpSpMkLst>
            <pc:docMk/>
            <pc:sldMk cId="26063227" sldId="287"/>
            <ac:grpSpMk id="28" creationId="{F2FD01A0-E6FF-41CD-AEBD-279232B90D43}"/>
          </ac:grpSpMkLst>
        </pc:grpChg>
        <pc:picChg chg="add mod">
          <ac:chgData name="Zeynep Güler" userId="7f8964e3c347c686" providerId="LiveId" clId="{AB55D720-56BD-4D8A-9F91-6F107970E55D}" dt="2022-06-04T07:19:07.745" v="222" actId="1076"/>
          <ac:picMkLst>
            <pc:docMk/>
            <pc:sldMk cId="26063227" sldId="287"/>
            <ac:picMk id="5" creationId="{4305102F-4193-863C-0DD1-B63F3F6BF92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Monday, March 10, 2025</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005077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Monday, March 10, 2025</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986159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Monday, March 10, 2025</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660048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Monday, March 10, 2025</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58946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Monday, March 10, 2025</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683534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Monday, March 10, 2025</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6208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Monday, March 10, 2025</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06109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Monday, March 10, 2025</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30052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Monday, March 10, 2025</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11837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Monday, March 10, 2025</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14337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Monday, March 10, 2025</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83392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Monday, March 10, 2025</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672217472"/>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 xmlns:a16="http://schemas.microsoft.com/office/drawing/2014/main" id="{74E3E963-7ADC-4469-A079-F78B0BC6F6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 xmlns:a16="http://schemas.microsoft.com/office/drawing/2014/main" id="{C864DEA4-D6B8-4DEF-B1D0-6D5672FA8D2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077F94C7-189F-662A-2444-CDE9DBA73B2C}"/>
              </a:ext>
            </a:extLst>
          </p:cNvPr>
          <p:cNvSpPr>
            <a:spLocks noGrp="1"/>
          </p:cNvSpPr>
          <p:nvPr>
            <p:ph type="ctrTitle"/>
          </p:nvPr>
        </p:nvSpPr>
        <p:spPr>
          <a:xfrm>
            <a:off x="6480000" y="1554630"/>
            <a:ext cx="5015638" cy="1969770"/>
          </a:xfrm>
        </p:spPr>
        <p:txBody>
          <a:bodyPr>
            <a:normAutofit/>
          </a:bodyPr>
          <a:lstStyle/>
          <a:p>
            <a:pPr>
              <a:lnSpc>
                <a:spcPct val="90000"/>
              </a:lnSpc>
            </a:pPr>
            <a:r>
              <a:rPr lang="tr-TR" sz="4300"/>
              <a:t>Pertek Sakine Genç Meslek Yüksekokulu</a:t>
            </a:r>
          </a:p>
        </p:txBody>
      </p:sp>
      <p:sp>
        <p:nvSpPr>
          <p:cNvPr id="3" name="Alt Başlık 2">
            <a:extLst>
              <a:ext uri="{FF2B5EF4-FFF2-40B4-BE49-F238E27FC236}">
                <a16:creationId xmlns="" xmlns:a16="http://schemas.microsoft.com/office/drawing/2014/main" id="{33568337-95DE-AB77-349B-639ADB6A58CA}"/>
              </a:ext>
            </a:extLst>
          </p:cNvPr>
          <p:cNvSpPr>
            <a:spLocks noGrp="1"/>
          </p:cNvSpPr>
          <p:nvPr>
            <p:ph type="subTitle" idx="1"/>
          </p:nvPr>
        </p:nvSpPr>
        <p:spPr>
          <a:xfrm>
            <a:off x="6480000" y="3830399"/>
            <a:ext cx="5015638" cy="993670"/>
          </a:xfrm>
        </p:spPr>
        <p:txBody>
          <a:bodyPr>
            <a:normAutofit/>
          </a:bodyPr>
          <a:lstStyle/>
          <a:p>
            <a:r>
              <a:rPr lang="tr-TR">
                <a:solidFill>
                  <a:schemeClr val="tx2">
                    <a:lumMod val="90000"/>
                  </a:schemeClr>
                </a:solidFill>
              </a:rPr>
              <a:t>Optisyenlik</a:t>
            </a:r>
            <a:r>
              <a:rPr lang="tr-TR" dirty="0">
                <a:solidFill>
                  <a:schemeClr val="tx2">
                    <a:lumMod val="90000"/>
                  </a:schemeClr>
                </a:solidFill>
              </a:rPr>
              <a:t> Bölümü </a:t>
            </a:r>
          </a:p>
        </p:txBody>
      </p:sp>
      <p:pic>
        <p:nvPicPr>
          <p:cNvPr id="5" name="Resim 4">
            <a:extLst>
              <a:ext uri="{FF2B5EF4-FFF2-40B4-BE49-F238E27FC236}">
                <a16:creationId xmlns="" xmlns:a16="http://schemas.microsoft.com/office/drawing/2014/main" id="{4305102F-4193-863C-0DD1-B63F3F6BF9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362" y="1857445"/>
            <a:ext cx="5014800" cy="2469789"/>
          </a:xfrm>
          <a:custGeom>
            <a:avLst/>
            <a:gdLst/>
            <a:ahLst/>
            <a:cxnLst/>
            <a:rect l="l" t="t" r="r" b="b"/>
            <a:pathLst>
              <a:path w="5014800" h="5409338">
                <a:moveTo>
                  <a:pt x="0" y="0"/>
                </a:moveTo>
                <a:lnTo>
                  <a:pt x="5014800" y="0"/>
                </a:lnTo>
                <a:lnTo>
                  <a:pt x="5014800" y="5409338"/>
                </a:lnTo>
                <a:lnTo>
                  <a:pt x="0" y="5409338"/>
                </a:lnTo>
                <a:close/>
              </a:path>
            </a:pathLst>
          </a:custGeom>
        </p:spPr>
      </p:pic>
      <p:grpSp>
        <p:nvGrpSpPr>
          <p:cNvPr id="23" name="Group 22">
            <a:extLst>
              <a:ext uri="{FF2B5EF4-FFF2-40B4-BE49-F238E27FC236}">
                <a16:creationId xmlns="" xmlns:a16="http://schemas.microsoft.com/office/drawing/2014/main" id="{3C9AA14C-80A4-427C-A911-28CD20C56E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0800000">
            <a:off x="7909203" y="317452"/>
            <a:ext cx="2117174" cy="588806"/>
            <a:chOff x="4549904" y="5078157"/>
            <a:chExt cx="3023338" cy="840818"/>
          </a:xfrm>
        </p:grpSpPr>
        <p:sp>
          <p:nvSpPr>
            <p:cNvPr id="24" name="Freeform 80">
              <a:extLst>
                <a:ext uri="{FF2B5EF4-FFF2-40B4-BE49-F238E27FC236}">
                  <a16:creationId xmlns="" xmlns:a16="http://schemas.microsoft.com/office/drawing/2014/main" id="{EF32CDAF-4619-4949-9516-1E042181EBF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5" name="Freeform 84">
              <a:extLst>
                <a:ext uri="{FF2B5EF4-FFF2-40B4-BE49-F238E27FC236}">
                  <a16:creationId xmlns="" xmlns:a16="http://schemas.microsoft.com/office/drawing/2014/main" id="{270C485D-6BA8-4BF7-B72C-2B14A43A6648}"/>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6" name="Freeform 87">
              <a:extLst>
                <a:ext uri="{FF2B5EF4-FFF2-40B4-BE49-F238E27FC236}">
                  <a16:creationId xmlns="" xmlns:a16="http://schemas.microsoft.com/office/drawing/2014/main" id="{79239B91-4327-43B3-AED5-CB9EC1653B47}"/>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grpSp>
        <p:nvGrpSpPr>
          <p:cNvPr id="28" name="Group 27">
            <a:extLst>
              <a:ext uri="{FF2B5EF4-FFF2-40B4-BE49-F238E27FC236}">
                <a16:creationId xmlns="" xmlns:a16="http://schemas.microsoft.com/office/drawing/2014/main" id="{F2FD01A0-E6FF-41CD-AEBD-279232B90D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0800000">
            <a:off x="7990093" y="5372723"/>
            <a:ext cx="2088038" cy="719230"/>
            <a:chOff x="4532666" y="505937"/>
            <a:chExt cx="2981730" cy="1027064"/>
          </a:xfrm>
        </p:grpSpPr>
        <p:sp>
          <p:nvSpPr>
            <p:cNvPr id="29" name="Freeform 78">
              <a:extLst>
                <a:ext uri="{FF2B5EF4-FFF2-40B4-BE49-F238E27FC236}">
                  <a16:creationId xmlns="" xmlns:a16="http://schemas.microsoft.com/office/drawing/2014/main" id="{811C6308-5554-4129-8881-A95AF512C52C}"/>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0" name="Freeform 79">
              <a:extLst>
                <a:ext uri="{FF2B5EF4-FFF2-40B4-BE49-F238E27FC236}">
                  <a16:creationId xmlns="" xmlns:a16="http://schemas.microsoft.com/office/drawing/2014/main" id="{C28F3A03-B53B-433E-8DF7-6B13336D0A5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1" name="Freeform 85">
              <a:extLst>
                <a:ext uri="{FF2B5EF4-FFF2-40B4-BE49-F238E27FC236}">
                  <a16:creationId xmlns="" xmlns:a16="http://schemas.microsoft.com/office/drawing/2014/main" id="{E990BBBC-E616-4D0E-9917-A6CA72AAEA4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Tree>
    <p:extLst>
      <p:ext uri="{BB962C8B-B14F-4D97-AF65-F5344CB8AC3E}">
        <p14:creationId xmlns:p14="http://schemas.microsoft.com/office/powerpoint/2010/main" val="26063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 xmlns:a16="http://schemas.microsoft.com/office/drawing/2014/main" id="{8D128206-5B44-431B-AC4F-F562307222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özlük ile büyütülmüş harfler">
            <a:extLst>
              <a:ext uri="{FF2B5EF4-FFF2-40B4-BE49-F238E27FC236}">
                <a16:creationId xmlns="" xmlns:a16="http://schemas.microsoft.com/office/drawing/2014/main" id="{913BE71D-5EDC-11E2-6F69-5164CC43CEC7}"/>
              </a:ext>
            </a:extLst>
          </p:cNvPr>
          <p:cNvPicPr>
            <a:picLocks noChangeAspect="1"/>
          </p:cNvPicPr>
          <p:nvPr/>
        </p:nvPicPr>
        <p:blipFill rotWithShape="1">
          <a:blip r:embed="rId2"/>
          <a:srcRect t="7820" b="7910"/>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useBgFill="1">
        <p:nvSpPr>
          <p:cNvPr id="22" name="Freeform: Shape 21">
            <a:extLst>
              <a:ext uri="{FF2B5EF4-FFF2-40B4-BE49-F238E27FC236}">
                <a16:creationId xmlns="" xmlns:a16="http://schemas.microsoft.com/office/drawing/2014/main" id="{25EF408A-EA6D-4426-AA3C-8E5FBF5622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67958" y="0"/>
            <a:ext cx="6824042" cy="6858000"/>
          </a:xfrm>
          <a:custGeom>
            <a:avLst/>
            <a:gdLst>
              <a:gd name="connsiteX0" fmla="*/ 1867233 w 6824042"/>
              <a:gd name="connsiteY0" fmla="*/ 0 h 6858000"/>
              <a:gd name="connsiteX1" fmla="*/ 5459257 w 6824042"/>
              <a:gd name="connsiteY1" fmla="*/ 0 h 6858000"/>
              <a:gd name="connsiteX2" fmla="*/ 5612482 w 6824042"/>
              <a:gd name="connsiteY2" fmla="*/ 69660 h 6858000"/>
              <a:gd name="connsiteX3" fmla="*/ 6505064 w 6824042"/>
              <a:gd name="connsiteY3" fmla="*/ 716540 h 6858000"/>
              <a:gd name="connsiteX4" fmla="*/ 6800287 w 6824042"/>
              <a:gd name="connsiteY4" fmla="*/ 1174346 h 6858000"/>
              <a:gd name="connsiteX5" fmla="*/ 6824042 w 6824042"/>
              <a:gd name="connsiteY5" fmla="*/ 1217021 h 6858000"/>
              <a:gd name="connsiteX6" fmla="*/ 6824042 w 6824042"/>
              <a:gd name="connsiteY6" fmla="*/ 5287937 h 6858000"/>
              <a:gd name="connsiteX7" fmla="*/ 6822818 w 6824042"/>
              <a:gd name="connsiteY7" fmla="*/ 5290151 h 6858000"/>
              <a:gd name="connsiteX8" fmla="*/ 6674663 w 6824042"/>
              <a:gd name="connsiteY8" fmla="*/ 5523208 h 6858000"/>
              <a:gd name="connsiteX9" fmla="*/ 5070316 w 6824042"/>
              <a:gd name="connsiteY9" fmla="*/ 6701530 h 6858000"/>
              <a:gd name="connsiteX10" fmla="*/ 4867077 w 6824042"/>
              <a:gd name="connsiteY10" fmla="*/ 6791320 h 6858000"/>
              <a:gd name="connsiteX11" fmla="*/ 4707141 w 6824042"/>
              <a:gd name="connsiteY11" fmla="*/ 6858000 h 6858000"/>
              <a:gd name="connsiteX12" fmla="*/ 2866633 w 6824042"/>
              <a:gd name="connsiteY12" fmla="*/ 6858000 h 6858000"/>
              <a:gd name="connsiteX13" fmla="*/ 2733070 w 6824042"/>
              <a:gd name="connsiteY13" fmla="*/ 6813004 h 6858000"/>
              <a:gd name="connsiteX14" fmla="*/ 838418 w 6824042"/>
              <a:gd name="connsiteY14" fmla="*/ 5737823 h 6858000"/>
              <a:gd name="connsiteX15" fmla="*/ 9288 w 6824042"/>
              <a:gd name="connsiteY15" fmla="*/ 3587942 h 6858000"/>
              <a:gd name="connsiteX16" fmla="*/ 423663 w 6824042"/>
              <a:gd name="connsiteY16" fmla="*/ 1514812 h 6858000"/>
              <a:gd name="connsiteX17" fmla="*/ 1219538 w 6824042"/>
              <a:gd name="connsiteY17" fmla="*/ 461634 h 6858000"/>
              <a:gd name="connsiteX18" fmla="*/ 1685459 w 6824042"/>
              <a:gd name="connsiteY18" fmla="*/ 115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24042" h="6858000">
                <a:moveTo>
                  <a:pt x="1867233" y="0"/>
                </a:moveTo>
                <a:lnTo>
                  <a:pt x="5459257" y="0"/>
                </a:lnTo>
                <a:lnTo>
                  <a:pt x="5612482" y="69660"/>
                </a:lnTo>
                <a:cubicBezTo>
                  <a:pt x="5936881" y="232843"/>
                  <a:pt x="6236426" y="447902"/>
                  <a:pt x="6505064" y="716540"/>
                </a:cubicBezTo>
                <a:cubicBezTo>
                  <a:pt x="6543455" y="754931"/>
                  <a:pt x="6659817" y="928315"/>
                  <a:pt x="6800287" y="1174346"/>
                </a:cubicBezTo>
                <a:lnTo>
                  <a:pt x="6824042" y="1217021"/>
                </a:lnTo>
                <a:lnTo>
                  <a:pt x="6824042" y="5287937"/>
                </a:lnTo>
                <a:lnTo>
                  <a:pt x="6822818" y="5290151"/>
                </a:lnTo>
                <a:cubicBezTo>
                  <a:pt x="6774083" y="5372380"/>
                  <a:pt x="6724488" y="5450315"/>
                  <a:pt x="6674663" y="5523208"/>
                </a:cubicBezTo>
                <a:cubicBezTo>
                  <a:pt x="6566752" y="5692281"/>
                  <a:pt x="5623182" y="6455528"/>
                  <a:pt x="5070316" y="6701530"/>
                </a:cubicBezTo>
                <a:cubicBezTo>
                  <a:pt x="5001275" y="6732213"/>
                  <a:pt x="4933755" y="6762363"/>
                  <a:pt x="4867077" y="6791320"/>
                </a:cubicBezTo>
                <a:lnTo>
                  <a:pt x="4707141" y="6858000"/>
                </a:lnTo>
                <a:lnTo>
                  <a:pt x="2866633" y="6858000"/>
                </a:lnTo>
                <a:lnTo>
                  <a:pt x="2733070" y="6813004"/>
                </a:lnTo>
                <a:cubicBezTo>
                  <a:pt x="2037395" y="6569450"/>
                  <a:pt x="1196208" y="6164593"/>
                  <a:pt x="838418" y="5737823"/>
                </a:cubicBezTo>
                <a:cubicBezTo>
                  <a:pt x="362418" y="5169851"/>
                  <a:pt x="9618" y="4448098"/>
                  <a:pt x="9288" y="3587942"/>
                </a:cubicBezTo>
                <a:cubicBezTo>
                  <a:pt x="-36697" y="2651117"/>
                  <a:pt x="86021" y="2036995"/>
                  <a:pt x="423663" y="1514812"/>
                </a:cubicBezTo>
                <a:cubicBezTo>
                  <a:pt x="688952" y="1164107"/>
                  <a:pt x="879378" y="737469"/>
                  <a:pt x="1219538" y="461634"/>
                </a:cubicBezTo>
                <a:cubicBezTo>
                  <a:pt x="1347098" y="358197"/>
                  <a:pt x="1505776" y="236097"/>
                  <a:pt x="1685459" y="115904"/>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 xmlns:a16="http://schemas.microsoft.com/office/drawing/2014/main" id="{FA9CC5E1-234F-4FAA-BA8D-F8833AD8932F}"/>
              </a:ext>
            </a:extLst>
          </p:cNvPr>
          <p:cNvSpPr>
            <a:spLocks noGrp="1"/>
          </p:cNvSpPr>
          <p:nvPr>
            <p:ph type="ctrTitle"/>
          </p:nvPr>
        </p:nvSpPr>
        <p:spPr>
          <a:xfrm>
            <a:off x="6480000" y="1449388"/>
            <a:ext cx="5015638" cy="2075012"/>
          </a:xfrm>
        </p:spPr>
        <p:txBody>
          <a:bodyPr>
            <a:normAutofit/>
          </a:bodyPr>
          <a:lstStyle/>
          <a:p>
            <a:r>
              <a:rPr lang="tr-TR"/>
              <a:t>EĞİTİM  GEZİSİ</a:t>
            </a:r>
            <a:br>
              <a:rPr lang="tr-TR"/>
            </a:br>
            <a:endParaRPr lang="tr-TR"/>
          </a:p>
        </p:txBody>
      </p:sp>
      <p:sp>
        <p:nvSpPr>
          <p:cNvPr id="8" name="Alt Başlık 7">
            <a:extLst>
              <a:ext uri="{FF2B5EF4-FFF2-40B4-BE49-F238E27FC236}">
                <a16:creationId xmlns="" xmlns:a16="http://schemas.microsoft.com/office/drawing/2014/main" id="{BF92EAD9-EB37-FA50-57C1-6CD5A55E0C17}"/>
              </a:ext>
            </a:extLst>
          </p:cNvPr>
          <p:cNvSpPr>
            <a:spLocks noGrp="1"/>
          </p:cNvSpPr>
          <p:nvPr>
            <p:ph type="subTitle" idx="1"/>
          </p:nvPr>
        </p:nvSpPr>
        <p:spPr>
          <a:xfrm>
            <a:off x="6480000" y="3830398"/>
            <a:ext cx="5015638" cy="1219439"/>
          </a:xfrm>
        </p:spPr>
        <p:txBody>
          <a:bodyPr>
            <a:normAutofit fontScale="70000" lnSpcReduction="20000"/>
          </a:bodyPr>
          <a:lstStyle/>
          <a:p>
            <a:r>
              <a:rPr lang="tr-TR" dirty="0"/>
              <a:t>Proje Koordinatörü : </a:t>
            </a:r>
          </a:p>
          <a:p>
            <a:r>
              <a:rPr lang="tr-TR" dirty="0"/>
              <a:t>Dr. Öğretim Üyesi</a:t>
            </a:r>
          </a:p>
          <a:p>
            <a:r>
              <a:rPr lang="tr-TR" dirty="0" err="1"/>
              <a:t>Keziban</a:t>
            </a:r>
            <a:r>
              <a:rPr lang="tr-TR" dirty="0"/>
              <a:t> TAŞ</a:t>
            </a:r>
          </a:p>
        </p:txBody>
      </p:sp>
    </p:spTree>
    <p:extLst>
      <p:ext uri="{BB962C8B-B14F-4D97-AF65-F5344CB8AC3E}">
        <p14:creationId xmlns:p14="http://schemas.microsoft.com/office/powerpoint/2010/main" val="291203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05D1035C-3BF0-4FE0-B3A3-1062F86009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BF5EA0F4-C7D2-7C66-03F9-CD783F0872B9}"/>
              </a:ext>
            </a:extLst>
          </p:cNvPr>
          <p:cNvSpPr>
            <a:spLocks noGrp="1"/>
          </p:cNvSpPr>
          <p:nvPr>
            <p:ph type="title"/>
          </p:nvPr>
        </p:nvSpPr>
        <p:spPr>
          <a:xfrm>
            <a:off x="720000" y="619200"/>
            <a:ext cx="4991961" cy="1477328"/>
          </a:xfrm>
        </p:spPr>
        <p:txBody>
          <a:bodyPr wrap="square" anchor="ctr">
            <a:normAutofit/>
          </a:bodyPr>
          <a:lstStyle/>
          <a:p>
            <a:r>
              <a:rPr lang="tr-TR" dirty="0"/>
              <a:t>Projeyi Hazırlayanlar </a:t>
            </a:r>
          </a:p>
        </p:txBody>
      </p:sp>
      <p:sp>
        <p:nvSpPr>
          <p:cNvPr id="3" name="İçerik Yer Tutucusu 2">
            <a:extLst>
              <a:ext uri="{FF2B5EF4-FFF2-40B4-BE49-F238E27FC236}">
                <a16:creationId xmlns="" xmlns:a16="http://schemas.microsoft.com/office/drawing/2014/main" id="{FB3E7796-81DD-BCAA-91E1-BE19C329A28E}"/>
              </a:ext>
            </a:extLst>
          </p:cNvPr>
          <p:cNvSpPr>
            <a:spLocks noGrp="1"/>
          </p:cNvSpPr>
          <p:nvPr>
            <p:ph idx="1"/>
          </p:nvPr>
        </p:nvSpPr>
        <p:spPr>
          <a:xfrm>
            <a:off x="253275" y="2096528"/>
            <a:ext cx="6728550" cy="3216273"/>
          </a:xfrm>
        </p:spPr>
        <p:txBody>
          <a:bodyPr>
            <a:normAutofit/>
          </a:bodyPr>
          <a:lstStyle/>
          <a:p>
            <a:pPr>
              <a:lnSpc>
                <a:spcPct val="110000"/>
              </a:lnSpc>
            </a:pPr>
            <a:r>
              <a:rPr lang="tr-TR" dirty="0"/>
              <a:t>Proje Koordinatörü : Dr. Öğretim Üyesi </a:t>
            </a:r>
            <a:r>
              <a:rPr lang="tr-TR" dirty="0" err="1"/>
              <a:t>Keziban</a:t>
            </a:r>
            <a:r>
              <a:rPr lang="tr-TR" dirty="0"/>
              <a:t> Taş</a:t>
            </a:r>
          </a:p>
          <a:p>
            <a:pPr>
              <a:lnSpc>
                <a:spcPct val="110000"/>
              </a:lnSpc>
            </a:pPr>
            <a:r>
              <a:rPr lang="tr-TR" dirty="0"/>
              <a:t>Gezi Ekibi: 	</a:t>
            </a:r>
            <a:r>
              <a:rPr lang="tr-TR" dirty="0" err="1"/>
              <a:t>Safanur</a:t>
            </a:r>
            <a:r>
              <a:rPr lang="tr-TR" dirty="0"/>
              <a:t> Kutlu (201050001)	</a:t>
            </a:r>
          </a:p>
          <a:p>
            <a:pPr marL="0" indent="0">
              <a:lnSpc>
                <a:spcPct val="110000"/>
              </a:lnSpc>
              <a:buNone/>
            </a:pPr>
            <a:r>
              <a:rPr lang="tr-TR" dirty="0"/>
              <a:t>		Zehra Nur Kutlu (201050004)</a:t>
            </a:r>
          </a:p>
          <a:p>
            <a:pPr>
              <a:lnSpc>
                <a:spcPct val="110000"/>
              </a:lnSpc>
            </a:pPr>
            <a:r>
              <a:rPr lang="tr-TR" dirty="0"/>
              <a:t>Sunum Hazırlama: Zeynep Güler (201050003)</a:t>
            </a:r>
          </a:p>
        </p:txBody>
      </p:sp>
      <p:pic>
        <p:nvPicPr>
          <p:cNvPr id="5" name="Picture 4" descr="Dengelenen taş">
            <a:extLst>
              <a:ext uri="{FF2B5EF4-FFF2-40B4-BE49-F238E27FC236}">
                <a16:creationId xmlns="" xmlns:a16="http://schemas.microsoft.com/office/drawing/2014/main" id="{4BA94DF9-0EA9-B70F-00DC-1E0B0ECC53B2}"/>
              </a:ext>
            </a:extLst>
          </p:cNvPr>
          <p:cNvPicPr>
            <a:picLocks noChangeAspect="1"/>
          </p:cNvPicPr>
          <p:nvPr/>
        </p:nvPicPr>
        <p:blipFill rotWithShape="1">
          <a:blip r:embed="rId2"/>
          <a:srcRect l="16940" r="27941" b="-1"/>
          <a:stretch/>
        </p:blipFill>
        <p:spPr>
          <a:xfrm>
            <a:off x="6529065" y="10"/>
            <a:ext cx="5662937" cy="6857990"/>
          </a:xfrm>
          <a:custGeom>
            <a:avLst/>
            <a:gdLst/>
            <a:ahLst/>
            <a:cxnLst/>
            <a:rect l="l" t="t" r="r" b="b"/>
            <a:pathLst>
              <a:path w="5662937" h="6858000">
                <a:moveTo>
                  <a:pt x="598332" y="0"/>
                </a:moveTo>
                <a:lnTo>
                  <a:pt x="5662937" y="0"/>
                </a:lnTo>
                <a:lnTo>
                  <a:pt x="5662937" y="6858000"/>
                </a:lnTo>
                <a:lnTo>
                  <a:pt x="0" y="6858000"/>
                </a:lnTo>
                <a:lnTo>
                  <a:pt x="78957" y="6777438"/>
                </a:lnTo>
                <a:cubicBezTo>
                  <a:pt x="291624" y="6544265"/>
                  <a:pt x="490445" y="6275955"/>
                  <a:pt x="672224" y="5969316"/>
                </a:cubicBezTo>
                <a:cubicBezTo>
                  <a:pt x="914596" y="5515036"/>
                  <a:pt x="1066079" y="5030470"/>
                  <a:pt x="1217562" y="4515619"/>
                </a:cubicBezTo>
                <a:cubicBezTo>
                  <a:pt x="1338748" y="3970483"/>
                  <a:pt x="1399341" y="3516203"/>
                  <a:pt x="1399341" y="3061922"/>
                </a:cubicBezTo>
                <a:cubicBezTo>
                  <a:pt x="1399341" y="1948936"/>
                  <a:pt x="1190579" y="1021447"/>
                  <a:pt x="773055" y="279455"/>
                </a:cubicBezTo>
                <a:close/>
              </a:path>
            </a:pathLst>
          </a:custGeom>
        </p:spPr>
      </p:pic>
    </p:spTree>
    <p:extLst>
      <p:ext uri="{BB962C8B-B14F-4D97-AF65-F5344CB8AC3E}">
        <p14:creationId xmlns:p14="http://schemas.microsoft.com/office/powerpoint/2010/main" val="297746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131A940-29C1-1DC4-DF05-EFBADF112FFD}"/>
              </a:ext>
            </a:extLst>
          </p:cNvPr>
          <p:cNvSpPr>
            <a:spLocks noGrp="1"/>
          </p:cNvSpPr>
          <p:nvPr>
            <p:ph type="title"/>
          </p:nvPr>
        </p:nvSpPr>
        <p:spPr/>
        <p:txBody>
          <a:bodyPr/>
          <a:lstStyle/>
          <a:p>
            <a:r>
              <a:rPr lang="tr-TR" dirty="0"/>
              <a:t>Projemiz</a:t>
            </a:r>
            <a:br>
              <a:rPr lang="tr-TR" dirty="0"/>
            </a:br>
            <a:endParaRPr lang="tr-TR" dirty="0"/>
          </a:p>
        </p:txBody>
      </p:sp>
      <p:sp>
        <p:nvSpPr>
          <p:cNvPr id="3" name="İçerik Yer Tutucusu 2">
            <a:extLst>
              <a:ext uri="{FF2B5EF4-FFF2-40B4-BE49-F238E27FC236}">
                <a16:creationId xmlns="" xmlns:a16="http://schemas.microsoft.com/office/drawing/2014/main" id="{A8EF0EE4-4FFA-5BE9-A793-78698A3513FB}"/>
              </a:ext>
            </a:extLst>
          </p:cNvPr>
          <p:cNvSpPr>
            <a:spLocks noGrp="1"/>
          </p:cNvSpPr>
          <p:nvPr>
            <p:ph idx="1"/>
          </p:nvPr>
        </p:nvSpPr>
        <p:spPr/>
        <p:txBody>
          <a:bodyPr/>
          <a:lstStyle/>
          <a:p>
            <a:r>
              <a:rPr lang="tr-TR" dirty="0"/>
              <a:t>Munzur Üniversitesi </a:t>
            </a:r>
            <a:r>
              <a:rPr lang="tr-TR" dirty="0" err="1"/>
              <a:t>Optisyenlik</a:t>
            </a:r>
            <a:r>
              <a:rPr lang="tr-TR" dirty="0"/>
              <a:t> Bölümü ikinci sınıf öğrencilerine bir gözlüğün fabrikada geçirdiği serüvenleri göstererek eğitimlerine katkı sağlamak.</a:t>
            </a:r>
          </a:p>
        </p:txBody>
      </p:sp>
    </p:spTree>
    <p:extLst>
      <p:ext uri="{BB962C8B-B14F-4D97-AF65-F5344CB8AC3E}">
        <p14:creationId xmlns:p14="http://schemas.microsoft.com/office/powerpoint/2010/main" val="2215464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5ED9E2D9-EE69-4775-8CE5-9EAC35AD2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3D75B673-1FA7-415E-8B2E-7A0550C8BD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018AA3AE-D572-E3C6-9EC8-5B354ADCC4EA}"/>
              </a:ext>
            </a:extLst>
          </p:cNvPr>
          <p:cNvSpPr>
            <a:spLocks noGrp="1"/>
          </p:cNvSpPr>
          <p:nvPr>
            <p:ph type="title"/>
          </p:nvPr>
        </p:nvSpPr>
        <p:spPr>
          <a:xfrm>
            <a:off x="6480000" y="619200"/>
            <a:ext cx="4991961" cy="1477328"/>
          </a:xfrm>
        </p:spPr>
        <p:txBody>
          <a:bodyPr wrap="square" anchor="ctr">
            <a:normAutofit/>
          </a:bodyPr>
          <a:lstStyle/>
          <a:p>
            <a:r>
              <a:rPr lang="tr-TR" dirty="0"/>
              <a:t>Peki ne yaptık ?</a:t>
            </a:r>
          </a:p>
        </p:txBody>
      </p:sp>
      <p:pic>
        <p:nvPicPr>
          <p:cNvPr id="5" name="Picture 4" descr="Açık bir kitap ve üstte gözlük ve kalem">
            <a:extLst>
              <a:ext uri="{FF2B5EF4-FFF2-40B4-BE49-F238E27FC236}">
                <a16:creationId xmlns="" xmlns:a16="http://schemas.microsoft.com/office/drawing/2014/main" id="{77DE7C66-75F3-ECB3-D668-688599BED79B}"/>
              </a:ext>
            </a:extLst>
          </p:cNvPr>
          <p:cNvPicPr>
            <a:picLocks noChangeAspect="1"/>
          </p:cNvPicPr>
          <p:nvPr/>
        </p:nvPicPr>
        <p:blipFill rotWithShape="1">
          <a:blip r:embed="rId2"/>
          <a:srcRect l="11358" r="31179" b="-1"/>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3" name="İçerik Yer Tutucusu 2">
            <a:extLst>
              <a:ext uri="{FF2B5EF4-FFF2-40B4-BE49-F238E27FC236}">
                <a16:creationId xmlns="" xmlns:a16="http://schemas.microsoft.com/office/drawing/2014/main" id="{2BC8E9FF-76E8-21B1-EBF3-DF518EC3ABCD}"/>
              </a:ext>
            </a:extLst>
          </p:cNvPr>
          <p:cNvSpPr>
            <a:spLocks noGrp="1"/>
          </p:cNvSpPr>
          <p:nvPr>
            <p:ph idx="1"/>
          </p:nvPr>
        </p:nvSpPr>
        <p:spPr>
          <a:xfrm>
            <a:off x="6480000" y="2541600"/>
            <a:ext cx="4991962" cy="3216273"/>
          </a:xfrm>
        </p:spPr>
        <p:txBody>
          <a:bodyPr>
            <a:normAutofit/>
          </a:bodyPr>
          <a:lstStyle/>
          <a:p>
            <a:pPr>
              <a:lnSpc>
                <a:spcPct val="110000"/>
              </a:lnSpc>
            </a:pPr>
            <a:r>
              <a:rPr lang="tr-TR" sz="1900"/>
              <a:t>Bu sebeple Perşembe günü ders saatinde Kutlu Optik Gözlük Fabrikasına gittik . Herkesin rahatlıkla geziyi tamamlaması adına iki gruba ayrıldık. Proje koordinatörümüz </a:t>
            </a:r>
            <a:r>
              <a:rPr lang="tr-TR" sz="1900" err="1"/>
              <a:t>Keziban</a:t>
            </a:r>
            <a:r>
              <a:rPr lang="tr-TR" sz="1900"/>
              <a:t> Taş ve gezi ekibimiz </a:t>
            </a:r>
            <a:r>
              <a:rPr lang="tr-TR" sz="1900" err="1"/>
              <a:t>Zehranur</a:t>
            </a:r>
            <a:r>
              <a:rPr lang="tr-TR" sz="1900"/>
              <a:t> ve </a:t>
            </a:r>
            <a:r>
              <a:rPr lang="tr-TR" sz="1900" err="1"/>
              <a:t>Safanur</a:t>
            </a:r>
            <a:r>
              <a:rPr lang="tr-TR" sz="1900"/>
              <a:t> Kutlu koordinatörlüğünde Kutlu Optik gözlük fabrikasını gezerek bir gözlüğün hammaddeden gözlüğe geçirdiği </a:t>
            </a:r>
            <a:r>
              <a:rPr lang="tr-TR" sz="1900" err="1"/>
              <a:t>aşamları</a:t>
            </a:r>
            <a:r>
              <a:rPr lang="tr-TR" sz="1900"/>
              <a:t>  gördük.</a:t>
            </a:r>
          </a:p>
        </p:txBody>
      </p:sp>
    </p:spTree>
    <p:extLst>
      <p:ext uri="{BB962C8B-B14F-4D97-AF65-F5344CB8AC3E}">
        <p14:creationId xmlns:p14="http://schemas.microsoft.com/office/powerpoint/2010/main" val="356645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DB7EFF05-A8DA-4B3E-9C21-7A04283D4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 xmlns:a16="http://schemas.microsoft.com/office/drawing/2014/main" id="{44CA1620-2C02-4B4E-97C8-06FCE85EEB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3657DE79-27F8-4881-BE3B-5321D18014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 xmlns:a16="http://schemas.microsoft.com/office/drawing/2014/main" id="{DB733608-1322-485D-B942-B827E6997F0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43527" y="954724"/>
            <a:ext cx="10904945" cy="3364228"/>
            <a:chOff x="643527" y="954724"/>
            <a:chExt cx="10904945" cy="3364228"/>
          </a:xfrm>
        </p:grpSpPr>
        <p:sp>
          <p:nvSpPr>
            <p:cNvPr id="18" name="Freeform 78">
              <a:extLst>
                <a:ext uri="{FF2B5EF4-FFF2-40B4-BE49-F238E27FC236}">
                  <a16:creationId xmlns="" xmlns:a16="http://schemas.microsoft.com/office/drawing/2014/main" id="{7975F1CD-7143-447F-AC1A-8D3EA46ECA49}"/>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79">
              <a:extLst>
                <a:ext uri="{FF2B5EF4-FFF2-40B4-BE49-F238E27FC236}">
                  <a16:creationId xmlns="" xmlns:a16="http://schemas.microsoft.com/office/drawing/2014/main" id="{501A6B8C-11DF-404A-89DD-354DA4C19327}"/>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85">
              <a:extLst>
                <a:ext uri="{FF2B5EF4-FFF2-40B4-BE49-F238E27FC236}">
                  <a16:creationId xmlns="" xmlns:a16="http://schemas.microsoft.com/office/drawing/2014/main" id="{14D1F65C-CD34-4E1F-8743-D3879A8712C8}"/>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0">
              <a:extLst>
                <a:ext uri="{FF2B5EF4-FFF2-40B4-BE49-F238E27FC236}">
                  <a16:creationId xmlns="" xmlns:a16="http://schemas.microsoft.com/office/drawing/2014/main" id="{E5C58F66-1B6C-4935-9BB4-583D612CD224}"/>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4">
              <a:extLst>
                <a:ext uri="{FF2B5EF4-FFF2-40B4-BE49-F238E27FC236}">
                  <a16:creationId xmlns="" xmlns:a16="http://schemas.microsoft.com/office/drawing/2014/main" id="{F41F116D-556B-4BC2-9DCD-46DA7CCC0E8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3" name="Freeform 87">
              <a:extLst>
                <a:ext uri="{FF2B5EF4-FFF2-40B4-BE49-F238E27FC236}">
                  <a16:creationId xmlns="" xmlns:a16="http://schemas.microsoft.com/office/drawing/2014/main" id="{DE46F0F4-2435-4BDC-A92C-EB13608804B0}"/>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useBgFill="1">
        <p:nvSpPr>
          <p:cNvPr id="25" name="Freeform: Shape 24">
            <a:extLst>
              <a:ext uri="{FF2B5EF4-FFF2-40B4-BE49-F238E27FC236}">
                <a16:creationId xmlns="" xmlns:a16="http://schemas.microsoft.com/office/drawing/2014/main" id="{085AB271-571D-4C19-9FCC-C760834A89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sp>
        <p:nvSpPr>
          <p:cNvPr id="6" name="Metin kutusu 5">
            <a:extLst>
              <a:ext uri="{FF2B5EF4-FFF2-40B4-BE49-F238E27FC236}">
                <a16:creationId xmlns="" xmlns:a16="http://schemas.microsoft.com/office/drawing/2014/main" id="{29E9CF3B-299E-4E0A-884B-07DC69E1AE19}"/>
              </a:ext>
            </a:extLst>
          </p:cNvPr>
          <p:cNvSpPr txBox="1"/>
          <p:nvPr/>
        </p:nvSpPr>
        <p:spPr>
          <a:xfrm>
            <a:off x="2227890" y="1687400"/>
            <a:ext cx="7851063" cy="2677656"/>
          </a:xfrm>
          <a:prstGeom prst="rect">
            <a:avLst/>
          </a:prstGeom>
          <a:noFill/>
        </p:spPr>
        <p:txBody>
          <a:bodyPr wrap="square" rtlCol="0">
            <a:spAutoFit/>
          </a:bodyPr>
          <a:lstStyle/>
          <a:p>
            <a:pPr algn="ctr"/>
            <a:r>
              <a:rPr lang="tr-TR" sz="2800" dirty="0">
                <a:effectLst/>
                <a:latin typeface="Times New Roman" panose="02020603050405020304" pitchFamily="18" charset="0"/>
                <a:ea typeface="Calibri" panose="020F0502020204030204" pitchFamily="34" charset="0"/>
                <a:cs typeface="Times New Roman" panose="02020603050405020304" pitchFamily="18" charset="0"/>
              </a:rPr>
              <a:t>Gözlükler çerçeveleri hammaddelerine göre farklı üretim süreçlerine sahiptir. Ancak genel olarak hepsini sınıflandıracak olursak; hazırlık, planlama, üretim, montaj ve paketleme olarak genele yayabiliriz.</a:t>
            </a:r>
          </a:p>
          <a:p>
            <a:pPr algn="ct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557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C8E0578C-31CB-4627-AAE5-48A22D8F56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04A8DEE4-A5D8-4C9C-89BA-CBE5F8D043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9CD327BE-67C3-4A44-AC47-1ED0D944398F}"/>
              </a:ext>
            </a:extLst>
          </p:cNvPr>
          <p:cNvSpPr>
            <a:spLocks noGrp="1"/>
          </p:cNvSpPr>
          <p:nvPr>
            <p:ph type="title"/>
          </p:nvPr>
        </p:nvSpPr>
        <p:spPr>
          <a:xfrm>
            <a:off x="720000" y="619200"/>
            <a:ext cx="3095626" cy="1476000"/>
          </a:xfrm>
        </p:spPr>
        <p:txBody>
          <a:bodyPr>
            <a:normAutofit fontScale="90000"/>
          </a:bodyPr>
          <a:lstStyle/>
          <a:p>
            <a:pPr>
              <a:lnSpc>
                <a:spcPct val="90000"/>
              </a:lnSpc>
            </a:pPr>
            <a:r>
              <a:rPr lang="tr-TR" sz="2500" b="1" i="0" dirty="0">
                <a:effectLst/>
                <a:latin typeface="roboto" panose="02000000000000000000" pitchFamily="2" charset="0"/>
              </a:rPr>
              <a:t>Gözlük Fabrikalarında Üretim Hattı Nasıl İşler?</a:t>
            </a:r>
            <a:br>
              <a:rPr lang="tr-TR" sz="2500" b="1" i="0" dirty="0">
                <a:effectLst/>
                <a:latin typeface="roboto" panose="02000000000000000000" pitchFamily="2" charset="0"/>
              </a:rPr>
            </a:br>
            <a:endParaRPr lang="tr-TR" sz="2500" dirty="0"/>
          </a:p>
        </p:txBody>
      </p:sp>
      <p:pic>
        <p:nvPicPr>
          <p:cNvPr id="7" name="Resim 6" descr="gözlük, aksesuar, güneş gözlükleri içeren bir resim&#10;&#10;Açıklama otomatik olarak oluşturuldu">
            <a:extLst>
              <a:ext uri="{FF2B5EF4-FFF2-40B4-BE49-F238E27FC236}">
                <a16:creationId xmlns="" xmlns:a16="http://schemas.microsoft.com/office/drawing/2014/main" id="{7D1D737F-D363-4D95-AD54-2D255CE3AA3A}"/>
              </a:ext>
            </a:extLst>
          </p:cNvPr>
          <p:cNvPicPr>
            <a:picLocks noChangeAspect="1"/>
          </p:cNvPicPr>
          <p:nvPr/>
        </p:nvPicPr>
        <p:blipFill rotWithShape="1">
          <a:blip r:embed="rId2">
            <a:extLst>
              <a:ext uri="{28A0092B-C50C-407E-A947-70E740481C1C}">
                <a14:useLocalDpi xmlns:a14="http://schemas.microsoft.com/office/drawing/2010/main" val="0"/>
              </a:ext>
            </a:extLst>
          </a:blip>
          <a:srcRect t="10570" r="-2" b="-2"/>
          <a:stretch/>
        </p:blipFill>
        <p:spPr>
          <a:xfrm>
            <a:off x="602255" y="2935125"/>
            <a:ext cx="3213371" cy="1609295"/>
          </a:xfrm>
          <a:custGeom>
            <a:avLst/>
            <a:gdLst/>
            <a:ahLst/>
            <a:cxnLst/>
            <a:rect l="l" t="t" r="r" b="b"/>
            <a:pathLst>
              <a:path w="3213371" h="1609295">
                <a:moveTo>
                  <a:pt x="1583013" y="0"/>
                </a:moveTo>
                <a:cubicBezTo>
                  <a:pt x="1809812" y="0"/>
                  <a:pt x="2043484" y="1226"/>
                  <a:pt x="2156502" y="6132"/>
                </a:cubicBezTo>
                <a:cubicBezTo>
                  <a:pt x="2382538" y="20850"/>
                  <a:pt x="2779627" y="109158"/>
                  <a:pt x="2962899" y="256337"/>
                </a:cubicBezTo>
                <a:cubicBezTo>
                  <a:pt x="3152280" y="354456"/>
                  <a:pt x="3213371" y="555601"/>
                  <a:pt x="3213371" y="854866"/>
                </a:cubicBezTo>
                <a:cubicBezTo>
                  <a:pt x="3213371" y="1056011"/>
                  <a:pt x="3152280" y="1203190"/>
                  <a:pt x="3023990" y="1306216"/>
                </a:cubicBezTo>
                <a:cubicBezTo>
                  <a:pt x="2901809" y="1453395"/>
                  <a:pt x="2529155" y="1576044"/>
                  <a:pt x="2278684" y="1600574"/>
                </a:cubicBezTo>
                <a:cubicBezTo>
                  <a:pt x="2028212" y="1620198"/>
                  <a:pt x="1789958" y="1600574"/>
                  <a:pt x="1606686" y="1600574"/>
                </a:cubicBezTo>
                <a:cubicBezTo>
                  <a:pt x="1356214" y="1600574"/>
                  <a:pt x="934688" y="1590762"/>
                  <a:pt x="788070" y="1561326"/>
                </a:cubicBezTo>
                <a:cubicBezTo>
                  <a:pt x="659780" y="1536797"/>
                  <a:pt x="305454" y="1394523"/>
                  <a:pt x="183272" y="1296404"/>
                </a:cubicBezTo>
                <a:cubicBezTo>
                  <a:pt x="61091" y="1198284"/>
                  <a:pt x="0" y="997139"/>
                  <a:pt x="0" y="746934"/>
                </a:cubicBezTo>
                <a:cubicBezTo>
                  <a:pt x="0" y="496730"/>
                  <a:pt x="122182" y="300491"/>
                  <a:pt x="244363" y="197465"/>
                </a:cubicBezTo>
                <a:cubicBezTo>
                  <a:pt x="433744" y="99346"/>
                  <a:pt x="885815" y="1226"/>
                  <a:pt x="1050760" y="1226"/>
                </a:cubicBezTo>
                <a:cubicBezTo>
                  <a:pt x="1136287" y="1226"/>
                  <a:pt x="1356214" y="0"/>
                  <a:pt x="1583013" y="0"/>
                </a:cubicBezTo>
                <a:close/>
              </a:path>
            </a:pathLst>
          </a:custGeom>
        </p:spPr>
      </p:pic>
      <p:pic>
        <p:nvPicPr>
          <p:cNvPr id="5" name="Resim 4" descr="beyaz tahta içeren bir resim&#10;&#10;Açıklama otomatik olarak oluşturuldu">
            <a:extLst>
              <a:ext uri="{FF2B5EF4-FFF2-40B4-BE49-F238E27FC236}">
                <a16:creationId xmlns="" xmlns:a16="http://schemas.microsoft.com/office/drawing/2014/main" id="{1D5F14E5-1E44-46EC-B78B-451E2AD616F8}"/>
              </a:ext>
            </a:extLst>
          </p:cNvPr>
          <p:cNvPicPr>
            <a:picLocks noChangeAspect="1"/>
          </p:cNvPicPr>
          <p:nvPr/>
        </p:nvPicPr>
        <p:blipFill rotWithShape="1">
          <a:blip r:embed="rId3">
            <a:extLst>
              <a:ext uri="{28A0092B-C50C-407E-A947-70E740481C1C}">
                <a14:useLocalDpi xmlns:a14="http://schemas.microsoft.com/office/drawing/2010/main" val="0"/>
              </a:ext>
            </a:extLst>
          </a:blip>
          <a:srcRect t="1780" r="-2" b="9202"/>
          <a:stretch/>
        </p:blipFill>
        <p:spPr>
          <a:xfrm>
            <a:off x="2051237" y="4810925"/>
            <a:ext cx="3213371" cy="1601820"/>
          </a:xfrm>
          <a:custGeom>
            <a:avLst/>
            <a:gdLst/>
            <a:ahLst/>
            <a:cxnLst/>
            <a:rect l="l" t="t" r="r" b="b"/>
            <a:pathLst>
              <a:path w="3213371" h="1601820">
                <a:moveTo>
                  <a:pt x="1734213" y="25"/>
                </a:moveTo>
                <a:cubicBezTo>
                  <a:pt x="1945391" y="-119"/>
                  <a:pt x="2131556" y="341"/>
                  <a:pt x="2210286" y="2181"/>
                </a:cubicBezTo>
                <a:cubicBezTo>
                  <a:pt x="2414402" y="7088"/>
                  <a:pt x="2834298" y="61064"/>
                  <a:pt x="2956768" y="159201"/>
                </a:cubicBezTo>
                <a:cubicBezTo>
                  <a:pt x="3131725" y="311314"/>
                  <a:pt x="3213371" y="487961"/>
                  <a:pt x="3213371" y="841256"/>
                </a:cubicBezTo>
                <a:cubicBezTo>
                  <a:pt x="3213371" y="988462"/>
                  <a:pt x="3149220" y="1253433"/>
                  <a:pt x="2974264" y="1400639"/>
                </a:cubicBezTo>
                <a:cubicBezTo>
                  <a:pt x="2793475" y="1552752"/>
                  <a:pt x="2501881" y="1601820"/>
                  <a:pt x="2204454" y="1601820"/>
                </a:cubicBezTo>
                <a:cubicBezTo>
                  <a:pt x="2081985" y="1601820"/>
                  <a:pt x="950598" y="1582193"/>
                  <a:pt x="851456" y="1572379"/>
                </a:cubicBezTo>
                <a:cubicBezTo>
                  <a:pt x="752314" y="1562565"/>
                  <a:pt x="379073" y="1488962"/>
                  <a:pt x="256603" y="1336849"/>
                </a:cubicBezTo>
                <a:cubicBezTo>
                  <a:pt x="139966" y="1238712"/>
                  <a:pt x="0" y="1003182"/>
                  <a:pt x="0" y="802001"/>
                </a:cubicBezTo>
                <a:cubicBezTo>
                  <a:pt x="0" y="502682"/>
                  <a:pt x="169125" y="252431"/>
                  <a:pt x="227444" y="188642"/>
                </a:cubicBezTo>
                <a:cubicBezTo>
                  <a:pt x="285763" y="124853"/>
                  <a:pt x="554030" y="2181"/>
                  <a:pt x="851456" y="2181"/>
                </a:cubicBezTo>
                <a:cubicBezTo>
                  <a:pt x="960804" y="2181"/>
                  <a:pt x="1382249" y="264"/>
                  <a:pt x="1734213" y="25"/>
                </a:cubicBezTo>
                <a:close/>
              </a:path>
            </a:pathLst>
          </a:custGeom>
        </p:spPr>
      </p:pic>
      <p:sp>
        <p:nvSpPr>
          <p:cNvPr id="3" name="İçerik Yer Tutucusu 2">
            <a:extLst>
              <a:ext uri="{FF2B5EF4-FFF2-40B4-BE49-F238E27FC236}">
                <a16:creationId xmlns="" xmlns:a16="http://schemas.microsoft.com/office/drawing/2014/main" id="{DD8744C5-52DB-43CE-BB72-826AF18E96D8}"/>
              </a:ext>
            </a:extLst>
          </p:cNvPr>
          <p:cNvSpPr>
            <a:spLocks noGrp="1"/>
          </p:cNvSpPr>
          <p:nvPr>
            <p:ph idx="1"/>
          </p:nvPr>
        </p:nvSpPr>
        <p:spPr>
          <a:xfrm>
            <a:off x="4548188" y="576000"/>
            <a:ext cx="6900137" cy="5197474"/>
          </a:xfrm>
        </p:spPr>
        <p:txBody>
          <a:bodyPr>
            <a:normAutofit/>
          </a:bodyPr>
          <a:lstStyle/>
          <a:p>
            <a:pPr>
              <a:lnSpc>
                <a:spcPct val="110000"/>
              </a:lnSpc>
            </a:pPr>
            <a:r>
              <a:rPr lang="tr-TR" sz="3400" b="0" i="0">
                <a:effectLst/>
                <a:latin typeface="roboto" panose="02000000000000000000" pitchFamily="2" charset="0"/>
              </a:rPr>
              <a:t>Öncelikli olarak gözlük çerçevesi tasarlanarak başlangıç yapılır. Burada tasarımlar, döneme ait olduğu gibi tüketici taleplerine göre de şekil alarak doğru deneyimlerde en iyi kullanıma sahip tasarımlar ortaya çıkartılır.</a:t>
            </a:r>
            <a:endParaRPr lang="tr-TR" sz="3400"/>
          </a:p>
        </p:txBody>
      </p:sp>
    </p:spTree>
    <p:extLst>
      <p:ext uri="{BB962C8B-B14F-4D97-AF65-F5344CB8AC3E}">
        <p14:creationId xmlns:p14="http://schemas.microsoft.com/office/powerpoint/2010/main" val="353761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 xmlns:a16="http://schemas.microsoft.com/office/drawing/2014/main" id="{5ED9E2D9-EE69-4775-8CE5-9EAC35AD2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 xmlns:a16="http://schemas.microsoft.com/office/drawing/2014/main" id="{3D75B673-1FA7-415E-8B2E-7A0550C8BD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CD23C2F8-9DDD-4957-A71F-A88069A2C5BA}"/>
              </a:ext>
            </a:extLst>
          </p:cNvPr>
          <p:cNvSpPr>
            <a:spLocks noGrp="1"/>
          </p:cNvSpPr>
          <p:nvPr>
            <p:ph type="title"/>
          </p:nvPr>
        </p:nvSpPr>
        <p:spPr>
          <a:xfrm>
            <a:off x="6480000" y="619200"/>
            <a:ext cx="4991961" cy="1477328"/>
          </a:xfrm>
        </p:spPr>
        <p:txBody>
          <a:bodyPr wrap="square" anchor="ctr">
            <a:normAutofit/>
          </a:bodyPr>
          <a:lstStyle/>
          <a:p>
            <a:r>
              <a:rPr lang="tr-TR" b="1" i="0" dirty="0">
                <a:effectLst/>
                <a:latin typeface="roboto" panose="02000000000000000000" pitchFamily="2" charset="0"/>
              </a:rPr>
              <a:t>Gözlük Fabrikalarında Üretim Hattı Nasıl İşler?</a:t>
            </a:r>
            <a:br>
              <a:rPr lang="tr-TR" b="1" i="0" dirty="0">
                <a:effectLst/>
                <a:latin typeface="roboto" panose="02000000000000000000" pitchFamily="2" charset="0"/>
              </a:rPr>
            </a:br>
            <a:endParaRPr lang="tr-TR" dirty="0"/>
          </a:p>
        </p:txBody>
      </p:sp>
      <p:pic>
        <p:nvPicPr>
          <p:cNvPr id="7" name="Resim 6">
            <a:extLst>
              <a:ext uri="{FF2B5EF4-FFF2-40B4-BE49-F238E27FC236}">
                <a16:creationId xmlns="" xmlns:a16="http://schemas.microsoft.com/office/drawing/2014/main" id="{51461F6E-4708-4E48-8541-5B47D4569390}"/>
              </a:ext>
            </a:extLst>
          </p:cNvPr>
          <p:cNvPicPr>
            <a:picLocks noChangeAspect="1"/>
          </p:cNvPicPr>
          <p:nvPr/>
        </p:nvPicPr>
        <p:blipFill rotWithShape="1">
          <a:blip r:embed="rId2">
            <a:extLst>
              <a:ext uri="{28A0092B-C50C-407E-A947-70E740481C1C}">
                <a14:useLocalDpi xmlns:a14="http://schemas.microsoft.com/office/drawing/2010/main" val="0"/>
              </a:ext>
            </a:extLst>
          </a:blip>
          <a:srcRect l="8735" r="5180"/>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3" name="İçerik Yer Tutucusu 2">
            <a:extLst>
              <a:ext uri="{FF2B5EF4-FFF2-40B4-BE49-F238E27FC236}">
                <a16:creationId xmlns="" xmlns:a16="http://schemas.microsoft.com/office/drawing/2014/main" id="{9D1D567F-BDD7-4CA9-86EE-73ABAE447652}"/>
              </a:ext>
            </a:extLst>
          </p:cNvPr>
          <p:cNvSpPr>
            <a:spLocks noGrp="1"/>
          </p:cNvSpPr>
          <p:nvPr>
            <p:ph idx="1"/>
          </p:nvPr>
        </p:nvSpPr>
        <p:spPr>
          <a:xfrm>
            <a:off x="6480000" y="2541600"/>
            <a:ext cx="4991962" cy="3216273"/>
          </a:xfrm>
        </p:spPr>
        <p:txBody>
          <a:bodyPr>
            <a:normAutofit/>
          </a:bodyPr>
          <a:lstStyle/>
          <a:p>
            <a:pPr>
              <a:lnSpc>
                <a:spcPct val="110000"/>
              </a:lnSpc>
            </a:pPr>
            <a:r>
              <a:rPr lang="tr-TR" b="0" i="0" dirty="0">
                <a:effectLst/>
                <a:latin typeface="roboto" panose="02000000000000000000" pitchFamily="2" charset="0"/>
              </a:rPr>
              <a:t>Daha sonrası aşamada ise metal çerçeveler için üç eksenli şekilde kullanılan makineler yardımıyla metal çerçevelere şekil verilir. Burada gözlüğün daha albenili olması sağlanırken, günümüzde hem güneş gözlüğü hem de optik gözlük modelleri için birbirinden farklı çeşitlerde metal çerçeve modelleri yaratılır.</a:t>
            </a:r>
            <a:endParaRPr lang="tr-TR" dirty="0"/>
          </a:p>
        </p:txBody>
      </p:sp>
    </p:spTree>
    <p:extLst>
      <p:ext uri="{BB962C8B-B14F-4D97-AF65-F5344CB8AC3E}">
        <p14:creationId xmlns:p14="http://schemas.microsoft.com/office/powerpoint/2010/main" val="272457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76A10F56-4600-4E72-882F-DF9A3D7054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44E7C649-57E0-4A93-B134-67101C0725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AA35AF4F-B82E-435B-8949-29173A055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0" y="0"/>
            <a:ext cx="5412222" cy="3734405"/>
          </a:xfrm>
          <a:custGeom>
            <a:avLst/>
            <a:gdLst>
              <a:gd name="connsiteX0" fmla="*/ 1441992 w 5412222"/>
              <a:gd name="connsiteY0" fmla="*/ 2504513 h 3734405"/>
              <a:gd name="connsiteX1" fmla="*/ 1566499 w 5412222"/>
              <a:gd name="connsiteY1" fmla="*/ 2518404 h 3734405"/>
              <a:gd name="connsiteX2" fmla="*/ 1750954 w 5412222"/>
              <a:gd name="connsiteY2" fmla="*/ 2629527 h 3734405"/>
              <a:gd name="connsiteX3" fmla="*/ 1714063 w 5412222"/>
              <a:gd name="connsiteY3" fmla="*/ 3370350 h 3734405"/>
              <a:gd name="connsiteX4" fmla="*/ 1548053 w 5412222"/>
              <a:gd name="connsiteY4" fmla="*/ 3703720 h 3734405"/>
              <a:gd name="connsiteX5" fmla="*/ 1345153 w 5412222"/>
              <a:gd name="connsiteY5" fmla="*/ 3722241 h 3734405"/>
              <a:gd name="connsiteX6" fmla="*/ 1142252 w 5412222"/>
              <a:gd name="connsiteY6" fmla="*/ 3611117 h 3734405"/>
              <a:gd name="connsiteX7" fmla="*/ 1123807 w 5412222"/>
              <a:gd name="connsiteY7" fmla="*/ 3388870 h 3734405"/>
              <a:gd name="connsiteX8" fmla="*/ 1160697 w 5412222"/>
              <a:gd name="connsiteY8" fmla="*/ 3018459 h 3734405"/>
              <a:gd name="connsiteX9" fmla="*/ 1179143 w 5412222"/>
              <a:gd name="connsiteY9" fmla="*/ 2851774 h 3734405"/>
              <a:gd name="connsiteX10" fmla="*/ 1197589 w 5412222"/>
              <a:gd name="connsiteY10" fmla="*/ 2722130 h 3734405"/>
              <a:gd name="connsiteX11" fmla="*/ 1345153 w 5412222"/>
              <a:gd name="connsiteY11" fmla="*/ 2518404 h 3734405"/>
              <a:gd name="connsiteX12" fmla="*/ 1441992 w 5412222"/>
              <a:gd name="connsiteY12" fmla="*/ 2504513 h 3734405"/>
              <a:gd name="connsiteX13" fmla="*/ 2975080 w 5412222"/>
              <a:gd name="connsiteY13" fmla="*/ 2484443 h 3734405"/>
              <a:gd name="connsiteX14" fmla="*/ 3097382 w 5412222"/>
              <a:gd name="connsiteY14" fmla="*/ 2507883 h 3734405"/>
              <a:gd name="connsiteX15" fmla="*/ 3189904 w 5412222"/>
              <a:gd name="connsiteY15" fmla="*/ 2581966 h 3734405"/>
              <a:gd name="connsiteX16" fmla="*/ 3263922 w 5412222"/>
              <a:gd name="connsiteY16" fmla="*/ 2730130 h 3734405"/>
              <a:gd name="connsiteX17" fmla="*/ 3356443 w 5412222"/>
              <a:gd name="connsiteY17" fmla="*/ 3322788 h 3734405"/>
              <a:gd name="connsiteX18" fmla="*/ 3337939 w 5412222"/>
              <a:gd name="connsiteY18" fmla="*/ 3545035 h 3734405"/>
              <a:gd name="connsiteX19" fmla="*/ 3282426 w 5412222"/>
              <a:gd name="connsiteY19" fmla="*/ 3637638 h 3734405"/>
              <a:gd name="connsiteX20" fmla="*/ 3171400 w 5412222"/>
              <a:gd name="connsiteY20" fmla="*/ 3674679 h 3734405"/>
              <a:gd name="connsiteX21" fmla="*/ 3115887 w 5412222"/>
              <a:gd name="connsiteY21" fmla="*/ 3693200 h 3734405"/>
              <a:gd name="connsiteX22" fmla="*/ 2967852 w 5412222"/>
              <a:gd name="connsiteY22" fmla="*/ 3674679 h 3734405"/>
              <a:gd name="connsiteX23" fmla="*/ 2838321 w 5412222"/>
              <a:gd name="connsiteY23" fmla="*/ 3563556 h 3734405"/>
              <a:gd name="connsiteX24" fmla="*/ 2782808 w 5412222"/>
              <a:gd name="connsiteY24" fmla="*/ 3359829 h 3734405"/>
              <a:gd name="connsiteX25" fmla="*/ 2764304 w 5412222"/>
              <a:gd name="connsiteY25" fmla="*/ 3156103 h 3734405"/>
              <a:gd name="connsiteX26" fmla="*/ 2708791 w 5412222"/>
              <a:gd name="connsiteY26" fmla="*/ 2878295 h 3734405"/>
              <a:gd name="connsiteX27" fmla="*/ 2690286 w 5412222"/>
              <a:gd name="connsiteY27" fmla="*/ 2637527 h 3734405"/>
              <a:gd name="connsiteX28" fmla="*/ 2912339 w 5412222"/>
              <a:gd name="connsiteY28" fmla="*/ 2489363 h 3734405"/>
              <a:gd name="connsiteX29" fmla="*/ 2975080 w 5412222"/>
              <a:gd name="connsiteY29" fmla="*/ 2484443 h 3734405"/>
              <a:gd name="connsiteX30" fmla="*/ 4122198 w 5412222"/>
              <a:gd name="connsiteY30" fmla="*/ 1964873 h 3734405"/>
              <a:gd name="connsiteX31" fmla="*/ 4289154 w 5412222"/>
              <a:gd name="connsiteY31" fmla="*/ 2020607 h 3734405"/>
              <a:gd name="connsiteX32" fmla="*/ 4437557 w 5412222"/>
              <a:gd name="connsiteY32" fmla="*/ 2169233 h 3734405"/>
              <a:gd name="connsiteX33" fmla="*/ 4567411 w 5412222"/>
              <a:gd name="connsiteY33" fmla="*/ 2336436 h 3734405"/>
              <a:gd name="connsiteX34" fmla="*/ 4752916 w 5412222"/>
              <a:gd name="connsiteY34" fmla="*/ 2540795 h 3734405"/>
              <a:gd name="connsiteX35" fmla="*/ 4882769 w 5412222"/>
              <a:gd name="connsiteY35" fmla="*/ 2763733 h 3734405"/>
              <a:gd name="connsiteX36" fmla="*/ 4771467 w 5412222"/>
              <a:gd name="connsiteY36" fmla="*/ 2986671 h 3734405"/>
              <a:gd name="connsiteX37" fmla="*/ 4567411 w 5412222"/>
              <a:gd name="connsiteY37" fmla="*/ 3060983 h 3734405"/>
              <a:gd name="connsiteX38" fmla="*/ 4474659 w 5412222"/>
              <a:gd name="connsiteY38" fmla="*/ 3042405 h 3734405"/>
              <a:gd name="connsiteX39" fmla="*/ 4344804 w 5412222"/>
              <a:gd name="connsiteY39" fmla="*/ 2949514 h 3734405"/>
              <a:gd name="connsiteX40" fmla="*/ 3955244 w 5412222"/>
              <a:gd name="connsiteY40" fmla="*/ 2466483 h 3734405"/>
              <a:gd name="connsiteX41" fmla="*/ 3862491 w 5412222"/>
              <a:gd name="connsiteY41" fmla="*/ 2280701 h 3734405"/>
              <a:gd name="connsiteX42" fmla="*/ 3881042 w 5412222"/>
              <a:gd name="connsiteY42" fmla="*/ 2169233 h 3734405"/>
              <a:gd name="connsiteX43" fmla="*/ 3936693 w 5412222"/>
              <a:gd name="connsiteY43" fmla="*/ 2076342 h 3734405"/>
              <a:gd name="connsiteX44" fmla="*/ 3992345 w 5412222"/>
              <a:gd name="connsiteY44" fmla="*/ 2039186 h 3734405"/>
              <a:gd name="connsiteX45" fmla="*/ 4122198 w 5412222"/>
              <a:gd name="connsiteY45" fmla="*/ 1964873 h 3734405"/>
              <a:gd name="connsiteX46" fmla="*/ 146310 w 5412222"/>
              <a:gd name="connsiteY46" fmla="*/ 1953889 h 3734405"/>
              <a:gd name="connsiteX47" fmla="*/ 350366 w 5412222"/>
              <a:gd name="connsiteY47" fmla="*/ 2046733 h 3734405"/>
              <a:gd name="connsiteX48" fmla="*/ 443118 w 5412222"/>
              <a:gd name="connsiteY48" fmla="*/ 2232420 h 3734405"/>
              <a:gd name="connsiteX49" fmla="*/ 368916 w 5412222"/>
              <a:gd name="connsiteY49" fmla="*/ 2455245 h 3734405"/>
              <a:gd name="connsiteX50" fmla="*/ 55877 w 5412222"/>
              <a:gd name="connsiteY50" fmla="*/ 2823429 h 3734405"/>
              <a:gd name="connsiteX51" fmla="*/ 0 w 5412222"/>
              <a:gd name="connsiteY51" fmla="*/ 2890207 h 3734405"/>
              <a:gd name="connsiteX52" fmla="*/ 0 w 5412222"/>
              <a:gd name="connsiteY52" fmla="*/ 2010548 h 3734405"/>
              <a:gd name="connsiteX53" fmla="*/ 48920 w 5412222"/>
              <a:gd name="connsiteY53" fmla="*/ 1981743 h 3734405"/>
              <a:gd name="connsiteX54" fmla="*/ 146310 w 5412222"/>
              <a:gd name="connsiteY54" fmla="*/ 1953889 h 3734405"/>
              <a:gd name="connsiteX55" fmla="*/ 4987001 w 5412222"/>
              <a:gd name="connsiteY55" fmla="*/ 730996 h 3734405"/>
              <a:gd name="connsiteX56" fmla="*/ 5079441 w 5412222"/>
              <a:gd name="connsiteY56" fmla="*/ 730996 h 3734405"/>
              <a:gd name="connsiteX57" fmla="*/ 5338271 w 5412222"/>
              <a:gd name="connsiteY57" fmla="*/ 804801 h 3734405"/>
              <a:gd name="connsiteX58" fmla="*/ 5412222 w 5412222"/>
              <a:gd name="connsiteY58" fmla="*/ 970860 h 3734405"/>
              <a:gd name="connsiteX59" fmla="*/ 5412222 w 5412222"/>
              <a:gd name="connsiteY59" fmla="*/ 1100017 h 3734405"/>
              <a:gd name="connsiteX60" fmla="*/ 5338271 w 5412222"/>
              <a:gd name="connsiteY60" fmla="*/ 1266077 h 3734405"/>
              <a:gd name="connsiteX61" fmla="*/ 5171880 w 5412222"/>
              <a:gd name="connsiteY61" fmla="*/ 1339881 h 3734405"/>
              <a:gd name="connsiteX62" fmla="*/ 4913050 w 5412222"/>
              <a:gd name="connsiteY62" fmla="*/ 1339881 h 3734405"/>
              <a:gd name="connsiteX63" fmla="*/ 4580268 w 5412222"/>
              <a:gd name="connsiteY63" fmla="*/ 1339881 h 3734405"/>
              <a:gd name="connsiteX64" fmla="*/ 4413877 w 5412222"/>
              <a:gd name="connsiteY64" fmla="*/ 1321430 h 3734405"/>
              <a:gd name="connsiteX65" fmla="*/ 4247486 w 5412222"/>
              <a:gd name="connsiteY65" fmla="*/ 1247626 h 3734405"/>
              <a:gd name="connsiteX66" fmla="*/ 4192022 w 5412222"/>
              <a:gd name="connsiteY66" fmla="*/ 1118468 h 3734405"/>
              <a:gd name="connsiteX67" fmla="*/ 4192022 w 5412222"/>
              <a:gd name="connsiteY67" fmla="*/ 1026213 h 3734405"/>
              <a:gd name="connsiteX68" fmla="*/ 4247486 w 5412222"/>
              <a:gd name="connsiteY68" fmla="*/ 860154 h 3734405"/>
              <a:gd name="connsiteX69" fmla="*/ 4395389 w 5412222"/>
              <a:gd name="connsiteY69" fmla="*/ 786350 h 3734405"/>
              <a:gd name="connsiteX70" fmla="*/ 4617243 w 5412222"/>
              <a:gd name="connsiteY70" fmla="*/ 767899 h 3734405"/>
              <a:gd name="connsiteX71" fmla="*/ 4987001 w 5412222"/>
              <a:gd name="connsiteY71" fmla="*/ 730996 h 3734405"/>
              <a:gd name="connsiteX72" fmla="*/ 3807960 w 5412222"/>
              <a:gd name="connsiteY72" fmla="*/ 0 h 3734405"/>
              <a:gd name="connsiteX73" fmla="*/ 4404064 w 5412222"/>
              <a:gd name="connsiteY73" fmla="*/ 0 h 3734405"/>
              <a:gd name="connsiteX74" fmla="*/ 4368291 w 5412222"/>
              <a:gd name="connsiteY74" fmla="*/ 41360 h 3734405"/>
              <a:gd name="connsiteX75" fmla="*/ 4329548 w 5412222"/>
              <a:gd name="connsiteY75" fmla="*/ 87787 h 3734405"/>
              <a:gd name="connsiteX76" fmla="*/ 4107495 w 5412222"/>
              <a:gd name="connsiteY76" fmla="*/ 198776 h 3734405"/>
              <a:gd name="connsiteX77" fmla="*/ 3885443 w 5412222"/>
              <a:gd name="connsiteY77" fmla="*/ 106285 h 3734405"/>
              <a:gd name="connsiteX78" fmla="*/ 3818365 w 5412222"/>
              <a:gd name="connsiteY78" fmla="*/ 23043 h 373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12222" h="3734405">
                <a:moveTo>
                  <a:pt x="1441992" y="2504513"/>
                </a:moveTo>
                <a:cubicBezTo>
                  <a:pt x="1478883" y="2504513"/>
                  <a:pt x="1520385" y="2509143"/>
                  <a:pt x="1566499" y="2518404"/>
                </a:cubicBezTo>
                <a:cubicBezTo>
                  <a:pt x="1658726" y="2536924"/>
                  <a:pt x="1732509" y="2573965"/>
                  <a:pt x="1750954" y="2629527"/>
                </a:cubicBezTo>
                <a:cubicBezTo>
                  <a:pt x="1787845" y="2703609"/>
                  <a:pt x="1714063" y="3296268"/>
                  <a:pt x="1714063" y="3370350"/>
                </a:cubicBezTo>
                <a:cubicBezTo>
                  <a:pt x="1695617" y="3555556"/>
                  <a:pt x="1658726" y="3666679"/>
                  <a:pt x="1548053" y="3703720"/>
                </a:cubicBezTo>
                <a:cubicBezTo>
                  <a:pt x="1492717" y="3740761"/>
                  <a:pt x="1418935" y="3740761"/>
                  <a:pt x="1345153" y="3722241"/>
                </a:cubicBezTo>
                <a:cubicBezTo>
                  <a:pt x="1252925" y="3722241"/>
                  <a:pt x="1179143" y="3685199"/>
                  <a:pt x="1142252" y="3611117"/>
                </a:cubicBezTo>
                <a:cubicBezTo>
                  <a:pt x="1123807" y="3555556"/>
                  <a:pt x="1105361" y="3481473"/>
                  <a:pt x="1123807" y="3388870"/>
                </a:cubicBezTo>
                <a:cubicBezTo>
                  <a:pt x="1123807" y="3388870"/>
                  <a:pt x="1160697" y="3055500"/>
                  <a:pt x="1160697" y="3018459"/>
                </a:cubicBezTo>
                <a:cubicBezTo>
                  <a:pt x="1160697" y="2962897"/>
                  <a:pt x="1179143" y="2870294"/>
                  <a:pt x="1179143" y="2851774"/>
                </a:cubicBezTo>
                <a:cubicBezTo>
                  <a:pt x="1197589" y="2722130"/>
                  <a:pt x="1197589" y="2722130"/>
                  <a:pt x="1197589" y="2722130"/>
                </a:cubicBezTo>
                <a:cubicBezTo>
                  <a:pt x="1234480" y="2611007"/>
                  <a:pt x="1289816" y="2555445"/>
                  <a:pt x="1345153" y="2518404"/>
                </a:cubicBezTo>
                <a:cubicBezTo>
                  <a:pt x="1372821" y="2509143"/>
                  <a:pt x="1405101" y="2504513"/>
                  <a:pt x="1441992" y="2504513"/>
                </a:cubicBezTo>
                <a:close/>
                <a:moveTo>
                  <a:pt x="2975080" y="2484443"/>
                </a:moveTo>
                <a:cubicBezTo>
                  <a:pt x="3031460" y="2487048"/>
                  <a:pt x="3069626" y="2507883"/>
                  <a:pt x="3097382" y="2507883"/>
                </a:cubicBezTo>
                <a:cubicBezTo>
                  <a:pt x="3134391" y="2526404"/>
                  <a:pt x="3152895" y="2544924"/>
                  <a:pt x="3189904" y="2581966"/>
                </a:cubicBezTo>
                <a:cubicBezTo>
                  <a:pt x="3208409" y="2619007"/>
                  <a:pt x="3226913" y="2656048"/>
                  <a:pt x="3263922" y="2730130"/>
                </a:cubicBezTo>
                <a:cubicBezTo>
                  <a:pt x="3282426" y="2804212"/>
                  <a:pt x="3356443" y="3322788"/>
                  <a:pt x="3356443" y="3322788"/>
                </a:cubicBezTo>
                <a:cubicBezTo>
                  <a:pt x="3374948" y="3433912"/>
                  <a:pt x="3356443" y="3507994"/>
                  <a:pt x="3337939" y="3545035"/>
                </a:cubicBezTo>
                <a:cubicBezTo>
                  <a:pt x="3319435" y="3582076"/>
                  <a:pt x="3300930" y="3619117"/>
                  <a:pt x="3282426" y="3637638"/>
                </a:cubicBezTo>
                <a:cubicBezTo>
                  <a:pt x="3245417" y="3656158"/>
                  <a:pt x="3208409" y="3656158"/>
                  <a:pt x="3171400" y="3674679"/>
                </a:cubicBezTo>
                <a:cubicBezTo>
                  <a:pt x="3152895" y="3674679"/>
                  <a:pt x="3134391" y="3693200"/>
                  <a:pt x="3115887" y="3693200"/>
                </a:cubicBezTo>
                <a:cubicBezTo>
                  <a:pt x="3060374" y="3711720"/>
                  <a:pt x="3004860" y="3711720"/>
                  <a:pt x="2967852" y="3674679"/>
                </a:cubicBezTo>
                <a:cubicBezTo>
                  <a:pt x="2912339" y="3656158"/>
                  <a:pt x="2875330" y="3619117"/>
                  <a:pt x="2838321" y="3563556"/>
                </a:cubicBezTo>
                <a:cubicBezTo>
                  <a:pt x="2801312" y="3507994"/>
                  <a:pt x="2782808" y="3433912"/>
                  <a:pt x="2782808" y="3359829"/>
                </a:cubicBezTo>
                <a:cubicBezTo>
                  <a:pt x="2764304" y="3156103"/>
                  <a:pt x="2764304" y="3156103"/>
                  <a:pt x="2764304" y="3156103"/>
                </a:cubicBezTo>
                <a:cubicBezTo>
                  <a:pt x="2708791" y="2878295"/>
                  <a:pt x="2708791" y="2878295"/>
                  <a:pt x="2708791" y="2878295"/>
                </a:cubicBezTo>
                <a:cubicBezTo>
                  <a:pt x="2671782" y="2767171"/>
                  <a:pt x="2671782" y="2693089"/>
                  <a:pt x="2690286" y="2637527"/>
                </a:cubicBezTo>
                <a:cubicBezTo>
                  <a:pt x="2727295" y="2563445"/>
                  <a:pt x="2801312" y="2489363"/>
                  <a:pt x="2912339" y="2489363"/>
                </a:cubicBezTo>
                <a:cubicBezTo>
                  <a:pt x="2935469" y="2484733"/>
                  <a:pt x="2956286" y="2483575"/>
                  <a:pt x="2975080" y="2484443"/>
                </a:cubicBezTo>
                <a:close/>
                <a:moveTo>
                  <a:pt x="4122198" y="1964873"/>
                </a:moveTo>
                <a:cubicBezTo>
                  <a:pt x="4177850" y="1964873"/>
                  <a:pt x="4233502" y="1983451"/>
                  <a:pt x="4289154" y="2020607"/>
                </a:cubicBezTo>
                <a:cubicBezTo>
                  <a:pt x="4344804" y="2039186"/>
                  <a:pt x="4400456" y="2094920"/>
                  <a:pt x="4437557" y="2169233"/>
                </a:cubicBezTo>
                <a:cubicBezTo>
                  <a:pt x="4567411" y="2336436"/>
                  <a:pt x="4567411" y="2336436"/>
                  <a:pt x="4567411" y="2336436"/>
                </a:cubicBezTo>
                <a:cubicBezTo>
                  <a:pt x="4752916" y="2540795"/>
                  <a:pt x="4752916" y="2540795"/>
                  <a:pt x="4752916" y="2540795"/>
                </a:cubicBezTo>
                <a:cubicBezTo>
                  <a:pt x="4827118" y="2633686"/>
                  <a:pt x="4864220" y="2707999"/>
                  <a:pt x="4882769" y="2763733"/>
                </a:cubicBezTo>
                <a:cubicBezTo>
                  <a:pt x="4882769" y="2838046"/>
                  <a:pt x="4864220" y="2930936"/>
                  <a:pt x="4771467" y="2986671"/>
                </a:cubicBezTo>
                <a:cubicBezTo>
                  <a:pt x="4697264" y="3042405"/>
                  <a:pt x="4623063" y="3060983"/>
                  <a:pt x="4567411" y="3060983"/>
                </a:cubicBezTo>
                <a:cubicBezTo>
                  <a:pt x="4548860" y="3060983"/>
                  <a:pt x="4511759" y="3060983"/>
                  <a:pt x="4474659" y="3042405"/>
                </a:cubicBezTo>
                <a:cubicBezTo>
                  <a:pt x="4437557" y="3023827"/>
                  <a:pt x="4400456" y="2986671"/>
                  <a:pt x="4344804" y="2949514"/>
                </a:cubicBezTo>
                <a:cubicBezTo>
                  <a:pt x="4289154" y="2893780"/>
                  <a:pt x="3955244" y="2466483"/>
                  <a:pt x="3955244" y="2466483"/>
                </a:cubicBezTo>
                <a:cubicBezTo>
                  <a:pt x="3899592" y="2392170"/>
                  <a:pt x="3862491" y="2317858"/>
                  <a:pt x="3862491" y="2280701"/>
                </a:cubicBezTo>
                <a:cubicBezTo>
                  <a:pt x="3862491" y="2224967"/>
                  <a:pt x="3862491" y="2187811"/>
                  <a:pt x="3881042" y="2169233"/>
                </a:cubicBezTo>
                <a:cubicBezTo>
                  <a:pt x="3899592" y="2132076"/>
                  <a:pt x="3918143" y="2113498"/>
                  <a:pt x="3936693" y="2076342"/>
                </a:cubicBezTo>
                <a:cubicBezTo>
                  <a:pt x="3973794" y="2057764"/>
                  <a:pt x="3992345" y="2039186"/>
                  <a:pt x="3992345" y="2039186"/>
                </a:cubicBezTo>
                <a:cubicBezTo>
                  <a:pt x="4029446" y="2002029"/>
                  <a:pt x="4085097" y="1983451"/>
                  <a:pt x="4122198" y="1964873"/>
                </a:cubicBezTo>
                <a:close/>
                <a:moveTo>
                  <a:pt x="146310" y="1953889"/>
                </a:moveTo>
                <a:cubicBezTo>
                  <a:pt x="201962" y="1953889"/>
                  <a:pt x="276164" y="1991027"/>
                  <a:pt x="350366" y="2046733"/>
                </a:cubicBezTo>
                <a:cubicBezTo>
                  <a:pt x="424568" y="2102439"/>
                  <a:pt x="443118" y="2176714"/>
                  <a:pt x="443118" y="2232420"/>
                </a:cubicBezTo>
                <a:cubicBezTo>
                  <a:pt x="443118" y="2288126"/>
                  <a:pt x="424568" y="2362401"/>
                  <a:pt x="368916" y="2455245"/>
                </a:cubicBezTo>
                <a:cubicBezTo>
                  <a:pt x="368916" y="2455245"/>
                  <a:pt x="181092" y="2674589"/>
                  <a:pt x="55877" y="2823429"/>
                </a:cubicBezTo>
                <a:lnTo>
                  <a:pt x="0" y="2890207"/>
                </a:lnTo>
                <a:lnTo>
                  <a:pt x="0" y="2010548"/>
                </a:lnTo>
                <a:lnTo>
                  <a:pt x="48920" y="1981743"/>
                </a:lnTo>
                <a:cubicBezTo>
                  <a:pt x="86021" y="1963174"/>
                  <a:pt x="118485" y="1953889"/>
                  <a:pt x="146310" y="1953889"/>
                </a:cubicBezTo>
                <a:close/>
                <a:moveTo>
                  <a:pt x="4987001" y="730996"/>
                </a:moveTo>
                <a:cubicBezTo>
                  <a:pt x="5079441" y="730996"/>
                  <a:pt x="5079441" y="730996"/>
                  <a:pt x="5079441" y="730996"/>
                </a:cubicBezTo>
                <a:cubicBezTo>
                  <a:pt x="5190368" y="749448"/>
                  <a:pt x="5282808" y="786350"/>
                  <a:pt x="5338271" y="804801"/>
                </a:cubicBezTo>
                <a:cubicBezTo>
                  <a:pt x="5393734" y="841703"/>
                  <a:pt x="5412222" y="897056"/>
                  <a:pt x="5412222" y="970860"/>
                </a:cubicBezTo>
                <a:cubicBezTo>
                  <a:pt x="5412222" y="1007762"/>
                  <a:pt x="5412222" y="1044664"/>
                  <a:pt x="5412222" y="1100017"/>
                </a:cubicBezTo>
                <a:cubicBezTo>
                  <a:pt x="5393734" y="1155371"/>
                  <a:pt x="5375246" y="1210724"/>
                  <a:pt x="5338271" y="1266077"/>
                </a:cubicBezTo>
                <a:cubicBezTo>
                  <a:pt x="5301295" y="1302979"/>
                  <a:pt x="5245832" y="1321430"/>
                  <a:pt x="5171880" y="1339881"/>
                </a:cubicBezTo>
                <a:cubicBezTo>
                  <a:pt x="5060954" y="1339881"/>
                  <a:pt x="5171880" y="1358332"/>
                  <a:pt x="4913050" y="1339881"/>
                </a:cubicBezTo>
                <a:cubicBezTo>
                  <a:pt x="4635731" y="1339881"/>
                  <a:pt x="4580268" y="1339881"/>
                  <a:pt x="4580268" y="1339881"/>
                </a:cubicBezTo>
                <a:cubicBezTo>
                  <a:pt x="4413877" y="1321430"/>
                  <a:pt x="4413877" y="1321430"/>
                  <a:pt x="4413877" y="1321430"/>
                </a:cubicBezTo>
                <a:cubicBezTo>
                  <a:pt x="4321437" y="1302979"/>
                  <a:pt x="4265974" y="1284528"/>
                  <a:pt x="4247486" y="1247626"/>
                </a:cubicBezTo>
                <a:cubicBezTo>
                  <a:pt x="4210510" y="1210724"/>
                  <a:pt x="4192022" y="1173821"/>
                  <a:pt x="4192022" y="1118468"/>
                </a:cubicBezTo>
                <a:cubicBezTo>
                  <a:pt x="4192022" y="1118468"/>
                  <a:pt x="4192022" y="1081566"/>
                  <a:pt x="4192022" y="1026213"/>
                </a:cubicBezTo>
                <a:cubicBezTo>
                  <a:pt x="4192022" y="970860"/>
                  <a:pt x="4210510" y="915507"/>
                  <a:pt x="4247486" y="860154"/>
                </a:cubicBezTo>
                <a:cubicBezTo>
                  <a:pt x="4265974" y="823252"/>
                  <a:pt x="4321437" y="786350"/>
                  <a:pt x="4395389" y="786350"/>
                </a:cubicBezTo>
                <a:cubicBezTo>
                  <a:pt x="4487828" y="767899"/>
                  <a:pt x="4561780" y="767899"/>
                  <a:pt x="4617243" y="767899"/>
                </a:cubicBezTo>
                <a:cubicBezTo>
                  <a:pt x="4783634" y="749448"/>
                  <a:pt x="4876074" y="730996"/>
                  <a:pt x="4987001" y="730996"/>
                </a:cubicBezTo>
                <a:close/>
                <a:moveTo>
                  <a:pt x="3807960" y="0"/>
                </a:moveTo>
                <a:lnTo>
                  <a:pt x="4404064" y="0"/>
                </a:lnTo>
                <a:lnTo>
                  <a:pt x="4368291" y="41360"/>
                </a:lnTo>
                <a:cubicBezTo>
                  <a:pt x="4352100" y="60329"/>
                  <a:pt x="4338800" y="76226"/>
                  <a:pt x="4329548" y="87787"/>
                </a:cubicBezTo>
                <a:cubicBezTo>
                  <a:pt x="4255530" y="161780"/>
                  <a:pt x="4181513" y="198776"/>
                  <a:pt x="4107495" y="198776"/>
                </a:cubicBezTo>
                <a:cubicBezTo>
                  <a:pt x="4033478" y="217275"/>
                  <a:pt x="3959460" y="180278"/>
                  <a:pt x="3885443" y="106285"/>
                </a:cubicBezTo>
                <a:cubicBezTo>
                  <a:pt x="3857687" y="78538"/>
                  <a:pt x="3834556" y="50790"/>
                  <a:pt x="3818365" y="23043"/>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solidFill>
                <a:schemeClr val="accent3"/>
              </a:solidFill>
            </a:endParaRPr>
          </a:p>
        </p:txBody>
      </p:sp>
      <p:sp>
        <p:nvSpPr>
          <p:cNvPr id="2" name="Başlık 1">
            <a:extLst>
              <a:ext uri="{FF2B5EF4-FFF2-40B4-BE49-F238E27FC236}">
                <a16:creationId xmlns="" xmlns:a16="http://schemas.microsoft.com/office/drawing/2014/main" id="{00A19973-5D30-4F8B-8BAF-EF5943BF52D3}"/>
              </a:ext>
            </a:extLst>
          </p:cNvPr>
          <p:cNvSpPr>
            <a:spLocks noGrp="1"/>
          </p:cNvSpPr>
          <p:nvPr>
            <p:ph type="title"/>
          </p:nvPr>
        </p:nvSpPr>
        <p:spPr>
          <a:xfrm>
            <a:off x="720000" y="619201"/>
            <a:ext cx="3095626" cy="1477328"/>
          </a:xfrm>
        </p:spPr>
        <p:txBody>
          <a:bodyPr>
            <a:normAutofit fontScale="90000"/>
          </a:bodyPr>
          <a:lstStyle/>
          <a:p>
            <a:pPr>
              <a:lnSpc>
                <a:spcPct val="90000"/>
              </a:lnSpc>
            </a:pPr>
            <a:r>
              <a:rPr lang="tr-TR" sz="2500" b="1" i="0" dirty="0">
                <a:effectLst/>
                <a:latin typeface="roboto" panose="02000000000000000000" pitchFamily="2" charset="0"/>
              </a:rPr>
              <a:t>Gözlük Fabrikalarında Üretim Hattı Nasıl İşler?</a:t>
            </a:r>
            <a:br>
              <a:rPr lang="tr-TR" sz="2500" b="1" i="0" dirty="0">
                <a:effectLst/>
                <a:latin typeface="roboto" panose="02000000000000000000" pitchFamily="2" charset="0"/>
              </a:rPr>
            </a:br>
            <a:endParaRPr lang="tr-TR" sz="2500" dirty="0"/>
          </a:p>
        </p:txBody>
      </p:sp>
      <p:sp>
        <p:nvSpPr>
          <p:cNvPr id="3" name="İçerik Yer Tutucusu 2">
            <a:extLst>
              <a:ext uri="{FF2B5EF4-FFF2-40B4-BE49-F238E27FC236}">
                <a16:creationId xmlns="" xmlns:a16="http://schemas.microsoft.com/office/drawing/2014/main" id="{3A10D702-7744-4B11-B1BF-420262955C8B}"/>
              </a:ext>
            </a:extLst>
          </p:cNvPr>
          <p:cNvSpPr>
            <a:spLocks noGrp="1"/>
          </p:cNvSpPr>
          <p:nvPr>
            <p:ph idx="1"/>
          </p:nvPr>
        </p:nvSpPr>
        <p:spPr>
          <a:xfrm>
            <a:off x="6779780" y="1867202"/>
            <a:ext cx="4991962" cy="5135374"/>
          </a:xfrm>
        </p:spPr>
        <p:txBody>
          <a:bodyPr>
            <a:normAutofit/>
          </a:bodyPr>
          <a:lstStyle/>
          <a:p>
            <a:r>
              <a:rPr lang="tr-TR" sz="2400" b="0" i="0" dirty="0">
                <a:effectLst/>
                <a:latin typeface="roboto" panose="02000000000000000000" pitchFamily="2" charset="0"/>
              </a:rPr>
              <a:t>Bu aşamalar sonrasında çapak alma ve taşlama adı verilen aşama yer alır. Burada ise taşlar arasında gözlük üzerinde birkaç saat işlem yapılarak, ön çerçeve ile sapların kusursuz şekilde temizlenmesi sağlanmış olur. </a:t>
            </a:r>
            <a:endParaRPr lang="tr-TR" sz="2400" dirty="0"/>
          </a:p>
        </p:txBody>
      </p:sp>
    </p:spTree>
    <p:extLst>
      <p:ext uri="{BB962C8B-B14F-4D97-AF65-F5344CB8AC3E}">
        <p14:creationId xmlns:p14="http://schemas.microsoft.com/office/powerpoint/2010/main" val="341292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 xmlns:a16="http://schemas.microsoft.com/office/drawing/2014/main" id="{5BB3780B-63EB-450D-A804-D6AA12F98E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FE0847A5-A329-48CD-B3A7-3892FF6DA78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695FD9E9-7206-4198-A465-130121DEA3DA}"/>
              </a:ext>
            </a:extLst>
          </p:cNvPr>
          <p:cNvSpPr>
            <a:spLocks noGrp="1"/>
          </p:cNvSpPr>
          <p:nvPr>
            <p:ph type="title"/>
          </p:nvPr>
        </p:nvSpPr>
        <p:spPr>
          <a:xfrm>
            <a:off x="720000" y="619200"/>
            <a:ext cx="4991961" cy="1477328"/>
          </a:xfrm>
        </p:spPr>
        <p:txBody>
          <a:bodyPr wrap="square" anchor="ctr">
            <a:normAutofit/>
          </a:bodyPr>
          <a:lstStyle/>
          <a:p>
            <a:r>
              <a:rPr lang="tr-TR" b="1" i="0" dirty="0">
                <a:effectLst/>
                <a:latin typeface="roboto" panose="02000000000000000000" pitchFamily="2" charset="0"/>
              </a:rPr>
              <a:t>Gözlük Fabrikalarında Üretim Hattı Nasıl İşler?</a:t>
            </a:r>
            <a:br>
              <a:rPr lang="tr-TR" b="1" i="0" dirty="0">
                <a:effectLst/>
                <a:latin typeface="roboto" panose="02000000000000000000" pitchFamily="2" charset="0"/>
              </a:rPr>
            </a:br>
            <a:endParaRPr lang="tr-TR" dirty="0"/>
          </a:p>
        </p:txBody>
      </p:sp>
      <p:sp>
        <p:nvSpPr>
          <p:cNvPr id="3" name="İçerik Yer Tutucusu 2">
            <a:extLst>
              <a:ext uri="{FF2B5EF4-FFF2-40B4-BE49-F238E27FC236}">
                <a16:creationId xmlns="" xmlns:a16="http://schemas.microsoft.com/office/drawing/2014/main" id="{CA8650A0-9089-4B97-968D-371F7C62E053}"/>
              </a:ext>
            </a:extLst>
          </p:cNvPr>
          <p:cNvSpPr>
            <a:spLocks noGrp="1"/>
          </p:cNvSpPr>
          <p:nvPr>
            <p:ph idx="1"/>
          </p:nvPr>
        </p:nvSpPr>
        <p:spPr>
          <a:xfrm>
            <a:off x="720000" y="2541600"/>
            <a:ext cx="4991962" cy="3216273"/>
          </a:xfrm>
        </p:spPr>
        <p:txBody>
          <a:bodyPr>
            <a:normAutofit/>
          </a:bodyPr>
          <a:lstStyle/>
          <a:p>
            <a:pPr>
              <a:lnSpc>
                <a:spcPct val="110000"/>
              </a:lnSpc>
            </a:pPr>
            <a:r>
              <a:rPr lang="tr-TR" b="0" i="0" dirty="0">
                <a:effectLst/>
                <a:latin typeface="roboto" panose="02000000000000000000" pitchFamily="2" charset="0"/>
              </a:rPr>
              <a:t>Bir sonraki aşamaya gelindiğinde ise, artık gözlüklerin en uygun kalitede montaja girişi başlar. Burada gözlük saplarının, ön çerçeve ile buluşması titiz bir işçilik ile sağlanırken modellerde bulunan metal süsler varsa, onlarında iç içe geçmesi sağlanarak artık kullanıma hazır şekilde son aşamalar tamamlanmış olur.</a:t>
            </a:r>
            <a:endParaRPr lang="tr-TR" dirty="0"/>
          </a:p>
        </p:txBody>
      </p:sp>
      <p:pic>
        <p:nvPicPr>
          <p:cNvPr id="5" name="Resim 4">
            <a:extLst>
              <a:ext uri="{FF2B5EF4-FFF2-40B4-BE49-F238E27FC236}">
                <a16:creationId xmlns="" xmlns:a16="http://schemas.microsoft.com/office/drawing/2014/main" id="{86284751-1E1B-4629-B623-243E62C55C30}"/>
              </a:ext>
            </a:extLst>
          </p:cNvPr>
          <p:cNvPicPr>
            <a:picLocks noChangeAspect="1"/>
          </p:cNvPicPr>
          <p:nvPr/>
        </p:nvPicPr>
        <p:blipFill rotWithShape="1">
          <a:blip r:embed="rId2">
            <a:extLst>
              <a:ext uri="{28A0092B-C50C-407E-A947-70E740481C1C}">
                <a14:useLocalDpi xmlns:a14="http://schemas.microsoft.com/office/drawing/2010/main" val="0"/>
              </a:ext>
            </a:extLst>
          </a:blip>
          <a:srcRect r="2106" b="1"/>
          <a:stretch/>
        </p:blipFill>
        <p:spPr>
          <a:xfrm>
            <a:off x="6257657" y="566767"/>
            <a:ext cx="5361537" cy="5404109"/>
          </a:xfrm>
          <a:custGeom>
            <a:avLst/>
            <a:gdLst/>
            <a:ahLst/>
            <a:cxnLst/>
            <a:rect l="l" t="t" r="r" b="b"/>
            <a:pathLst>
              <a:path w="5361537" h="5404109">
                <a:moveTo>
                  <a:pt x="2870828" y="1041"/>
                </a:moveTo>
                <a:cubicBezTo>
                  <a:pt x="3203581" y="14830"/>
                  <a:pt x="3513736" y="163111"/>
                  <a:pt x="3800184" y="290250"/>
                </a:cubicBezTo>
                <a:cubicBezTo>
                  <a:pt x="4171154" y="479730"/>
                  <a:pt x="4508586" y="661721"/>
                  <a:pt x="4702438" y="1026076"/>
                </a:cubicBezTo>
                <a:lnTo>
                  <a:pt x="4959549" y="1326248"/>
                </a:lnTo>
                <a:cubicBezTo>
                  <a:pt x="5129003" y="1601579"/>
                  <a:pt x="5186377" y="1874538"/>
                  <a:pt x="5266423" y="2173276"/>
                </a:cubicBezTo>
                <a:cubicBezTo>
                  <a:pt x="5322579" y="2382854"/>
                  <a:pt x="5370498" y="2561686"/>
                  <a:pt x="5358128" y="2694064"/>
                </a:cubicBezTo>
                <a:cubicBezTo>
                  <a:pt x="5387135" y="3102588"/>
                  <a:pt x="5225012" y="3513996"/>
                  <a:pt x="5101614" y="3771685"/>
                </a:cubicBezTo>
                <a:cubicBezTo>
                  <a:pt x="4997551" y="4040670"/>
                  <a:pt x="4756585" y="4494622"/>
                  <a:pt x="4442699" y="4781934"/>
                </a:cubicBezTo>
                <a:cubicBezTo>
                  <a:pt x="4128813" y="5069245"/>
                  <a:pt x="3867535" y="5122778"/>
                  <a:pt x="3526897" y="5225036"/>
                </a:cubicBezTo>
                <a:cubicBezTo>
                  <a:pt x="3186396" y="5327806"/>
                  <a:pt x="2777866" y="5432329"/>
                  <a:pt x="2398771" y="5397154"/>
                </a:cubicBezTo>
                <a:cubicBezTo>
                  <a:pt x="2019540" y="5361468"/>
                  <a:pt x="1637694" y="5196321"/>
                  <a:pt x="1251137" y="5011566"/>
                </a:cubicBezTo>
                <a:cubicBezTo>
                  <a:pt x="928921" y="4825498"/>
                  <a:pt x="428548" y="4335676"/>
                  <a:pt x="348364" y="4036426"/>
                </a:cubicBezTo>
                <a:cubicBezTo>
                  <a:pt x="268180" y="3737176"/>
                  <a:pt x="-82248" y="2964977"/>
                  <a:pt x="17820" y="2441683"/>
                </a:cubicBezTo>
                <a:cubicBezTo>
                  <a:pt x="117889" y="1918389"/>
                  <a:pt x="122569" y="1757316"/>
                  <a:pt x="362894" y="1276624"/>
                </a:cubicBezTo>
                <a:cubicBezTo>
                  <a:pt x="659155" y="828176"/>
                  <a:pt x="1338551" y="373177"/>
                  <a:pt x="1764257" y="227256"/>
                </a:cubicBezTo>
                <a:cubicBezTo>
                  <a:pt x="2005919" y="114722"/>
                  <a:pt x="2440806" y="61902"/>
                  <a:pt x="2530583" y="37846"/>
                </a:cubicBezTo>
                <a:cubicBezTo>
                  <a:pt x="2646482" y="6791"/>
                  <a:pt x="2759910" y="-3556"/>
                  <a:pt x="2870828" y="1041"/>
                </a:cubicBezTo>
                <a:close/>
              </a:path>
            </a:pathLst>
          </a:custGeom>
        </p:spPr>
      </p:pic>
    </p:spTree>
    <p:extLst>
      <p:ext uri="{BB962C8B-B14F-4D97-AF65-F5344CB8AC3E}">
        <p14:creationId xmlns:p14="http://schemas.microsoft.com/office/powerpoint/2010/main" val="419001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2A3E2477-CB24-4FE6-B9C0-F9800FF83EF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B965638C-2268-4A1B-96C3-95E79EF44B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6B2524D4-4E10-481F-A25B-056DACF82CAE}"/>
              </a:ext>
            </a:extLst>
          </p:cNvPr>
          <p:cNvSpPr>
            <a:spLocks noGrp="1"/>
          </p:cNvSpPr>
          <p:nvPr>
            <p:ph type="title"/>
          </p:nvPr>
        </p:nvSpPr>
        <p:spPr>
          <a:xfrm>
            <a:off x="720000" y="619200"/>
            <a:ext cx="4991961" cy="1477328"/>
          </a:xfrm>
        </p:spPr>
        <p:txBody>
          <a:bodyPr wrap="square" anchor="ctr">
            <a:normAutofit/>
          </a:bodyPr>
          <a:lstStyle/>
          <a:p>
            <a:r>
              <a:rPr lang="tr-TR" b="1" i="0" dirty="0">
                <a:effectLst/>
                <a:latin typeface="roboto" panose="02000000000000000000" pitchFamily="2" charset="0"/>
              </a:rPr>
              <a:t>Gözlük Fabrikalarında Üretim Hattı Nasıl İşler?</a:t>
            </a:r>
            <a:br>
              <a:rPr lang="tr-TR" b="1" i="0" dirty="0">
                <a:effectLst/>
                <a:latin typeface="roboto" panose="02000000000000000000" pitchFamily="2" charset="0"/>
              </a:rPr>
            </a:br>
            <a:endParaRPr lang="tr-TR" dirty="0"/>
          </a:p>
        </p:txBody>
      </p:sp>
      <p:sp>
        <p:nvSpPr>
          <p:cNvPr id="3" name="İçerik Yer Tutucusu 2">
            <a:extLst>
              <a:ext uri="{FF2B5EF4-FFF2-40B4-BE49-F238E27FC236}">
                <a16:creationId xmlns="" xmlns:a16="http://schemas.microsoft.com/office/drawing/2014/main" id="{5A45A810-53B1-453C-AA26-B5D7ACF6ACE7}"/>
              </a:ext>
            </a:extLst>
          </p:cNvPr>
          <p:cNvSpPr>
            <a:spLocks noGrp="1"/>
          </p:cNvSpPr>
          <p:nvPr>
            <p:ph idx="1"/>
          </p:nvPr>
        </p:nvSpPr>
        <p:spPr>
          <a:xfrm>
            <a:off x="720000" y="2541600"/>
            <a:ext cx="4991962" cy="3216273"/>
          </a:xfrm>
        </p:spPr>
        <p:txBody>
          <a:bodyPr>
            <a:normAutofit/>
          </a:bodyPr>
          <a:lstStyle/>
          <a:p>
            <a:pPr>
              <a:lnSpc>
                <a:spcPct val="110000"/>
              </a:lnSpc>
            </a:pPr>
            <a:r>
              <a:rPr lang="tr-TR" b="0" i="0" dirty="0">
                <a:effectLst/>
                <a:latin typeface="roboto" panose="02000000000000000000" pitchFamily="2" charset="0"/>
              </a:rPr>
              <a:t>Bir takım metal polisaj ve vernik işlemleriyle beraber montaj tamamlanırken, çerçevelerde çizilme sorunlarına karşı da en iyi şekilde uygulama sağlanır. Bununla beraber metal gözlüklerde de yüzey kaplaması tamamlanırken vernik ile güneş gözlüğü de olsa optik gözlük modeli de olsa tüm süreç işler.</a:t>
            </a:r>
            <a:endParaRPr lang="tr-TR" dirty="0"/>
          </a:p>
        </p:txBody>
      </p:sp>
      <p:sp useBgFill="1">
        <p:nvSpPr>
          <p:cNvPr id="14" name="Freeform: Shape 13">
            <a:extLst>
              <a:ext uri="{FF2B5EF4-FFF2-40B4-BE49-F238E27FC236}">
                <a16:creationId xmlns="" xmlns:a16="http://schemas.microsoft.com/office/drawing/2014/main" id="{97D0825D-5142-4F4A-A141-3CCD5E99CB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a:off x="5867335"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7" name="Graphic 6" descr="Gözlük">
            <a:extLst>
              <a:ext uri="{FF2B5EF4-FFF2-40B4-BE49-F238E27FC236}">
                <a16:creationId xmlns="" xmlns:a16="http://schemas.microsoft.com/office/drawing/2014/main" id="{7169CB52-F636-F510-FB7E-B6784D2290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176162" y="1282669"/>
            <a:ext cx="4284000" cy="4284000"/>
          </a:xfrm>
          <a:custGeom>
            <a:avLst/>
            <a:gdLst/>
            <a:ahLst/>
            <a:cxnLst/>
            <a:rect l="l" t="t" r="r" b="b"/>
            <a:pathLst>
              <a:path w="4284000" h="5409338">
                <a:moveTo>
                  <a:pt x="0" y="0"/>
                </a:moveTo>
                <a:lnTo>
                  <a:pt x="4284000" y="0"/>
                </a:lnTo>
                <a:lnTo>
                  <a:pt x="4284000" y="5409338"/>
                </a:lnTo>
                <a:lnTo>
                  <a:pt x="0" y="5409338"/>
                </a:lnTo>
                <a:close/>
              </a:path>
            </a:pathLst>
          </a:custGeom>
        </p:spPr>
      </p:pic>
    </p:spTree>
    <p:extLst>
      <p:ext uri="{BB962C8B-B14F-4D97-AF65-F5344CB8AC3E}">
        <p14:creationId xmlns:p14="http://schemas.microsoft.com/office/powerpoint/2010/main" val="171611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5173AA7E-FB13-4C7C-BE86-ECAD9E5904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1B6EC153-DED3-475F-9AE0-D69887DFC7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A8756A1B-6950-48DF-9439-2314515C37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 y="0"/>
            <a:ext cx="4789061" cy="6858000"/>
          </a:xfrm>
          <a:custGeom>
            <a:avLst/>
            <a:gdLst>
              <a:gd name="connsiteX0" fmla="*/ 0 w 4789061"/>
              <a:gd name="connsiteY0" fmla="*/ 0 h 6858000"/>
              <a:gd name="connsiteX1" fmla="*/ 4248416 w 4789061"/>
              <a:gd name="connsiteY1" fmla="*/ 0 h 6858000"/>
              <a:gd name="connsiteX2" fmla="*/ 4442571 w 4789061"/>
              <a:gd name="connsiteY2" fmla="*/ 413260 h 6858000"/>
              <a:gd name="connsiteX3" fmla="*/ 4652176 w 4789061"/>
              <a:gd name="connsiteY3" fmla="*/ 4153439 h 6858000"/>
              <a:gd name="connsiteX4" fmla="*/ 3478386 w 4789061"/>
              <a:gd name="connsiteY4" fmla="*/ 6758958 h 6858000"/>
              <a:gd name="connsiteX5" fmla="*/ 3423920 w 4789061"/>
              <a:gd name="connsiteY5" fmla="*/ 6858000 h 6858000"/>
              <a:gd name="connsiteX6" fmla="*/ 0 w 47890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061" h="6858000">
                <a:moveTo>
                  <a:pt x="0" y="0"/>
                </a:moveTo>
                <a:lnTo>
                  <a:pt x="4248416" y="0"/>
                </a:lnTo>
                <a:lnTo>
                  <a:pt x="4442571" y="413260"/>
                </a:lnTo>
                <a:cubicBezTo>
                  <a:pt x="5071387" y="1505896"/>
                  <a:pt x="4652176" y="3775219"/>
                  <a:pt x="4652176" y="4153439"/>
                </a:cubicBezTo>
                <a:cubicBezTo>
                  <a:pt x="4652176" y="5624297"/>
                  <a:pt x="3855675" y="6170615"/>
                  <a:pt x="3478386" y="6758958"/>
                </a:cubicBezTo>
                <a:lnTo>
                  <a:pt x="342392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Başlık 1">
            <a:extLst>
              <a:ext uri="{FF2B5EF4-FFF2-40B4-BE49-F238E27FC236}">
                <a16:creationId xmlns="" xmlns:a16="http://schemas.microsoft.com/office/drawing/2014/main" id="{A3CD2CC1-0644-49BA-860D-B51E79870FD0}"/>
              </a:ext>
            </a:extLst>
          </p:cNvPr>
          <p:cNvSpPr>
            <a:spLocks noGrp="1"/>
          </p:cNvSpPr>
          <p:nvPr>
            <p:ph type="title"/>
          </p:nvPr>
        </p:nvSpPr>
        <p:spPr>
          <a:xfrm>
            <a:off x="720000" y="619200"/>
            <a:ext cx="3095626" cy="3241599"/>
          </a:xfrm>
        </p:spPr>
        <p:txBody>
          <a:bodyPr>
            <a:normAutofit/>
          </a:bodyPr>
          <a:lstStyle/>
          <a:p>
            <a:r>
              <a:rPr lang="tr-TR" b="1" i="0" dirty="0">
                <a:effectLst/>
                <a:latin typeface="roboto" panose="02000000000000000000" pitchFamily="2" charset="0"/>
              </a:rPr>
              <a:t>Gözlük Fabrikalarında Üretim Hattı Nasıl İşler?</a:t>
            </a:r>
            <a:br>
              <a:rPr lang="tr-TR" b="1" i="0" dirty="0">
                <a:effectLst/>
                <a:latin typeface="roboto" panose="02000000000000000000" pitchFamily="2" charset="0"/>
              </a:rPr>
            </a:br>
            <a:endParaRPr lang="tr-TR" dirty="0"/>
          </a:p>
        </p:txBody>
      </p:sp>
      <p:sp>
        <p:nvSpPr>
          <p:cNvPr id="14" name="Freeform 10">
            <a:extLst>
              <a:ext uri="{FF2B5EF4-FFF2-40B4-BE49-F238E27FC236}">
                <a16:creationId xmlns="" xmlns:a16="http://schemas.microsoft.com/office/drawing/2014/main" id="{F85A6BBD-7399-450C-8FA5-F8AE24156B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4394617">
            <a:off x="2970833" y="4308884"/>
            <a:ext cx="2069886" cy="1937439"/>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İçerik Yer Tutucusu 2">
            <a:extLst>
              <a:ext uri="{FF2B5EF4-FFF2-40B4-BE49-F238E27FC236}">
                <a16:creationId xmlns="" xmlns:a16="http://schemas.microsoft.com/office/drawing/2014/main" id="{23ADEEF7-47E2-4CEF-B8C4-7CE091C76AC6}"/>
              </a:ext>
            </a:extLst>
          </p:cNvPr>
          <p:cNvSpPr>
            <a:spLocks noGrp="1"/>
          </p:cNvSpPr>
          <p:nvPr>
            <p:ph idx="1"/>
          </p:nvPr>
        </p:nvSpPr>
        <p:spPr>
          <a:xfrm>
            <a:off x="6444000" y="633600"/>
            <a:ext cx="4991962" cy="5135374"/>
          </a:xfrm>
        </p:spPr>
        <p:txBody>
          <a:bodyPr>
            <a:normAutofit/>
          </a:bodyPr>
          <a:lstStyle/>
          <a:p>
            <a:r>
              <a:rPr lang="tr-TR" sz="2400" b="0" i="0" dirty="0">
                <a:effectLst/>
                <a:latin typeface="roboto" panose="02000000000000000000" pitchFamily="2" charset="0"/>
              </a:rPr>
              <a:t>Sonunda ise, kontroller ve ayarlamalar tamamlanır. Burada etiketleme süreci de başlatılarak, optik gözlüklere özel </a:t>
            </a:r>
            <a:r>
              <a:rPr lang="tr-TR" sz="2400" b="0" i="0" dirty="0" err="1">
                <a:effectLst/>
                <a:latin typeface="roboto" panose="02000000000000000000" pitchFamily="2" charset="0"/>
              </a:rPr>
              <a:t>demolens</a:t>
            </a:r>
            <a:r>
              <a:rPr lang="tr-TR" sz="2400" b="0" i="0" dirty="0">
                <a:effectLst/>
                <a:latin typeface="roboto" panose="02000000000000000000" pitchFamily="2" charset="0"/>
              </a:rPr>
              <a:t>, güneş gözlük kullanılacaksa da doğrudan lens camları takılarak tüm gözlüklere göre ayarlar kalite kontrol sürecinden geçirilerek tamamlanır.</a:t>
            </a:r>
            <a:endParaRPr lang="tr-TR" sz="2400" dirty="0"/>
          </a:p>
        </p:txBody>
      </p:sp>
    </p:spTree>
    <p:extLst>
      <p:ext uri="{BB962C8B-B14F-4D97-AF65-F5344CB8AC3E}">
        <p14:creationId xmlns:p14="http://schemas.microsoft.com/office/powerpoint/2010/main" val="198134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5ED9E2D9-EE69-4775-8CE5-9EAC35AD2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 xmlns:a16="http://schemas.microsoft.com/office/drawing/2014/main" id="{3D75B673-1FA7-415E-8B2E-7A0550C8BD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8CDA7CA7-0811-4944-A351-5D2A54DB60B6}"/>
              </a:ext>
            </a:extLst>
          </p:cNvPr>
          <p:cNvSpPr>
            <a:spLocks noGrp="1"/>
          </p:cNvSpPr>
          <p:nvPr>
            <p:ph type="title"/>
          </p:nvPr>
        </p:nvSpPr>
        <p:spPr>
          <a:xfrm>
            <a:off x="6480000" y="619200"/>
            <a:ext cx="4991961" cy="1477328"/>
          </a:xfrm>
        </p:spPr>
        <p:txBody>
          <a:bodyPr wrap="square" anchor="ctr">
            <a:normAutofit/>
          </a:bodyPr>
          <a:lstStyle/>
          <a:p>
            <a:r>
              <a:rPr lang="tr-TR" b="1" i="0" dirty="0">
                <a:effectLst/>
                <a:latin typeface="roboto" panose="02000000000000000000" pitchFamily="2" charset="0"/>
              </a:rPr>
              <a:t/>
            </a:r>
            <a:br>
              <a:rPr lang="tr-TR" b="1" i="0" dirty="0">
                <a:effectLst/>
                <a:latin typeface="roboto" panose="02000000000000000000" pitchFamily="2" charset="0"/>
              </a:rPr>
            </a:br>
            <a:endParaRPr lang="tr-TR" dirty="0"/>
          </a:p>
        </p:txBody>
      </p:sp>
      <p:pic>
        <p:nvPicPr>
          <p:cNvPr id="11" name="Resim 10" descr="metin, bina, açık hava, zemin içeren bir resim&#10;&#10;Açıklama otomatik olarak oluşturuldu">
            <a:extLst>
              <a:ext uri="{FF2B5EF4-FFF2-40B4-BE49-F238E27FC236}">
                <a16:creationId xmlns="" xmlns:a16="http://schemas.microsoft.com/office/drawing/2014/main" id="{2DE08139-5B34-4A61-A8B1-B6ADFD485FC4}"/>
              </a:ext>
            </a:extLst>
          </p:cNvPr>
          <p:cNvPicPr>
            <a:picLocks noChangeAspect="1"/>
          </p:cNvPicPr>
          <p:nvPr/>
        </p:nvPicPr>
        <p:blipFill rotWithShape="1">
          <a:blip r:embed="rId2">
            <a:extLst>
              <a:ext uri="{28A0092B-C50C-407E-A947-70E740481C1C}">
                <a14:useLocalDpi xmlns:a14="http://schemas.microsoft.com/office/drawing/2010/main" val="0"/>
              </a:ext>
            </a:extLst>
          </a:blip>
          <a:srcRect l="16911" r="18525"/>
          <a:stretch/>
        </p:blipFill>
        <p:spPr>
          <a:xfrm>
            <a:off x="2217440" y="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3" name="İçerik Yer Tutucusu 2">
            <a:extLst>
              <a:ext uri="{FF2B5EF4-FFF2-40B4-BE49-F238E27FC236}">
                <a16:creationId xmlns="" xmlns:a16="http://schemas.microsoft.com/office/drawing/2014/main" id="{64F39D8B-7820-45A4-A50E-7E3AC6FF2788}"/>
              </a:ext>
            </a:extLst>
          </p:cNvPr>
          <p:cNvSpPr>
            <a:spLocks noGrp="1"/>
          </p:cNvSpPr>
          <p:nvPr>
            <p:ph idx="1"/>
          </p:nvPr>
        </p:nvSpPr>
        <p:spPr>
          <a:xfrm>
            <a:off x="6288277" y="457200"/>
            <a:ext cx="5627498" cy="5991225"/>
          </a:xfrm>
        </p:spPr>
        <p:txBody>
          <a:bodyPr>
            <a:noAutofit/>
          </a:bodyPr>
          <a:lstStyle/>
          <a:p>
            <a:pPr>
              <a:lnSpc>
                <a:spcPct val="110000"/>
              </a:lnSpc>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Kutlu Optik, bir usta ve lisanslı bir gözlükçü olan Ahmet KUTLU tarafından tarihi bir şehir olan Elazığ’da 1978 yılında ve küçük bir mağazada kurulmuştur.</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Kutlu optik, daha sonraları baba ve oğulları Mehmet KUTLU ve Mustafa KUTLU ile birlikte aile şirketi konumuna gelmiş ve her geçen gün yaptığı üretimin kalitesini ve kapasitesini artırmak için gayret içerisinde olmuş ve firma olarak kendisine sürekli yatırım yapmıştır.</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r>
            <a:br>
              <a:rPr lang="tr-TR" sz="1800" dirty="0">
                <a:effectLst/>
                <a:latin typeface="Times New Roman" panose="02020603050405020304" pitchFamily="18" charset="0"/>
                <a:ea typeface="Calibri" panose="020F0502020204030204" pitchFamily="34" charset="0"/>
                <a:cs typeface="Times New Roman" panose="02020603050405020304" pitchFamily="18" charset="0"/>
              </a:rPr>
            </a:b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Kutlu optik, KAMM ve EYES OPTİON markalarını tescil ettirerek, sektörde ki yoluna devam ederken ürünlerde TSE (Türk Standartları Enstitüsü) ve CE ( </a:t>
            </a: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Conformite</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800" dirty="0" err="1">
                <a:effectLst/>
                <a:latin typeface="Times New Roman" panose="02020603050405020304" pitchFamily="18" charset="0"/>
                <a:ea typeface="Calibri" panose="020F0502020204030204" pitchFamily="34" charset="0"/>
                <a:cs typeface="Times New Roman" panose="02020603050405020304" pitchFamily="18" charset="0"/>
              </a:rPr>
              <a:t>European</a:t>
            </a: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 gibi sertifikalara sahip olmakla birlikte her dönem dünya standartlarında üretim yapmaya özen göstermiştir.</a:t>
            </a:r>
            <a:endParaRPr lang="tr-T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796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CA81513-D11B-495F-B62E-F75A6F80F5EE}"/>
              </a:ext>
            </a:extLst>
          </p:cNvPr>
          <p:cNvSpPr>
            <a:spLocks noGrp="1"/>
          </p:cNvSpPr>
          <p:nvPr>
            <p:ph type="title"/>
          </p:nvPr>
        </p:nvSpPr>
        <p:spPr/>
        <p:txBody>
          <a:bodyPr/>
          <a:lstStyle/>
          <a:p>
            <a:r>
              <a:rPr lang="tr-TR" dirty="0"/>
              <a:t>Günışığı dergisine verdiği bir röportajda Mehmet Kutlu:</a:t>
            </a:r>
          </a:p>
        </p:txBody>
      </p:sp>
      <p:sp>
        <p:nvSpPr>
          <p:cNvPr id="3" name="İçerik Yer Tutucusu 2">
            <a:extLst>
              <a:ext uri="{FF2B5EF4-FFF2-40B4-BE49-F238E27FC236}">
                <a16:creationId xmlns="" xmlns:a16="http://schemas.microsoft.com/office/drawing/2014/main" id="{4CFE976B-A836-441C-BF15-8E55BC86C44F}"/>
              </a:ext>
            </a:extLst>
          </p:cNvPr>
          <p:cNvSpPr>
            <a:spLocks noGrp="1"/>
          </p:cNvSpPr>
          <p:nvPr>
            <p:ph idx="1"/>
          </p:nvPr>
        </p:nvSpPr>
        <p:spPr>
          <a:xfrm>
            <a:off x="636025" y="1357864"/>
            <a:ext cx="10728325" cy="4705285"/>
          </a:xfrm>
        </p:spPr>
        <p:txBody>
          <a:bodyPr>
            <a:normAutofit fontScale="92500" lnSpcReduction="20000"/>
          </a:bodyPr>
          <a:lstStyle/>
          <a:p>
            <a:r>
              <a:rPr lang="tr-TR"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Gözlük üretiminin sabır ve emek isteyen bir iş olduğunu belirten Mehmet Kutlu: “Bir gözlük hammaddeden ürüne kadar 85 aşamadan geçiyor. Gerçekten biz sabırla üretim yapıyoruz. Adım adım gidiyoruz. Kolay olmuyor. Aslında biz materyal değil, emek harcıyoruz. İçerisinde çok yoğun bir emek var. Gözlük çerçevesi zaten emek demek. Makineyle birlikte emeğin devreye girmesi demektir. Dünyanın her yerinde bu böyledir. Daha ötesi yok. Bir taraftan düğmeye basıyorsunuz, diğer taraftan güneş gözlüğü düşüyor, böyle bir şey yok. Biz bunu adım adım üretiyoruz. Zaten güneş gözlüğünün ve gözlük çerçevesinin pahalı olmasının içerisinde de bu emek var.” şeklinde konuştu.</a:t>
            </a:r>
            <a:br>
              <a:rPr lang="tr-TR"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r>
              <a:rPr lang="tr-TR"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Kutlu Optik gözlüklerinin Türkiye’nin her köşesinde satıldığını, yurt dışına da ihracat gerçekleştirdiklerini aktaran Kutlu: “Kutlu optik Elazığ’da üretim yapıyor. Kendi ilimizde Elazığ Hastaneler Caddesi’nde bulunan Kutlu Optik şubesinde satış yapmakla birlikte Türkiye’nin bütün ilerine gözlük satıyoruz. Yurt dışına da açılmış bulunuyoruz. Şuan Bakü’ye, Kosova’ya, Ukrayna’ya ürünlerimiz gidiyor.” dedi.</a:t>
            </a:r>
          </a:p>
          <a:p>
            <a:endParaRPr lang="tr-T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2557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DB7EFF05-A8DA-4B3E-9C21-7A04283D4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B3E9F3C4-0623-4F2B-A4FE-187D7B73CD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9DD24FF2-0EF7-4840-85F9-E82A0C371B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 xmlns:a16="http://schemas.microsoft.com/office/drawing/2014/main" id="{C0C33893-95A3-4DE6-826B-53460E22AC5F}"/>
              </a:ext>
            </a:extLst>
          </p:cNvPr>
          <p:cNvSpPr>
            <a:spLocks noGrp="1"/>
          </p:cNvSpPr>
          <p:nvPr>
            <p:ph type="title"/>
          </p:nvPr>
        </p:nvSpPr>
        <p:spPr>
          <a:xfrm>
            <a:off x="731838" y="1469364"/>
            <a:ext cx="10728324" cy="1969770"/>
          </a:xfrm>
        </p:spPr>
        <p:txBody>
          <a:bodyPr vert="horz" wrap="square" lIns="0" tIns="0" rIns="0" bIns="0" rtlCol="0" anchor="b" anchorCtr="0">
            <a:normAutofit/>
          </a:bodyPr>
          <a:lstStyle/>
          <a:p>
            <a:pPr algn="ctr"/>
            <a:r>
              <a:rPr lang="tr-TR" sz="5600" spc="-100" dirty="0"/>
              <a:t>Bir Gözlüğün Serüveni</a:t>
            </a:r>
            <a:endParaRPr lang="en-US" sz="5600" spc="-100" dirty="0"/>
          </a:p>
        </p:txBody>
      </p:sp>
      <p:sp>
        <p:nvSpPr>
          <p:cNvPr id="16" name="Freeform 78">
            <a:extLst>
              <a:ext uri="{FF2B5EF4-FFF2-40B4-BE49-F238E27FC236}">
                <a16:creationId xmlns="" xmlns:a16="http://schemas.microsoft.com/office/drawing/2014/main" id="{703DF8EC-903F-4FF4-B443-3B8B5DEF5F4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600114">
            <a:off x="4532666" y="45741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79">
            <a:extLst>
              <a:ext uri="{FF2B5EF4-FFF2-40B4-BE49-F238E27FC236}">
                <a16:creationId xmlns="" xmlns:a16="http://schemas.microsoft.com/office/drawing/2014/main" id="{00B4453B-3251-479A-995C-568CE620367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600114">
            <a:off x="5791465" y="20895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85">
            <a:extLst>
              <a:ext uri="{FF2B5EF4-FFF2-40B4-BE49-F238E27FC236}">
                <a16:creationId xmlns="" xmlns:a16="http://schemas.microsoft.com/office/drawing/2014/main" id="{A4A5B20B-437F-4239-9753-30EB5AB90A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600114">
            <a:off x="7087193" y="46060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7">
            <a:extLst>
              <a:ext uri="{FF2B5EF4-FFF2-40B4-BE49-F238E27FC236}">
                <a16:creationId xmlns="" xmlns:a16="http://schemas.microsoft.com/office/drawing/2014/main" id="{14874823-A924-45C1-B19B-8468C071F7D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4430858">
            <a:off x="4571743" y="5281959"/>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4" name="Freeform 80">
            <a:extLst>
              <a:ext uri="{FF2B5EF4-FFF2-40B4-BE49-F238E27FC236}">
                <a16:creationId xmlns="" xmlns:a16="http://schemas.microsoft.com/office/drawing/2014/main" id="{A9402C84-62F4-4868-AF08-B13A6194AC1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5400000">
            <a:off x="5690691" y="5562952"/>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6" name="Freeform 84">
            <a:extLst>
              <a:ext uri="{FF2B5EF4-FFF2-40B4-BE49-F238E27FC236}">
                <a16:creationId xmlns="" xmlns:a16="http://schemas.microsoft.com/office/drawing/2014/main" id="{801ACD2F-9E03-4258-BB7D-5006BA0BDB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6274527">
            <a:off x="6910134" y="5273050"/>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Tree>
    <p:extLst>
      <p:ext uri="{BB962C8B-B14F-4D97-AF65-F5344CB8AC3E}">
        <p14:creationId xmlns:p14="http://schemas.microsoft.com/office/powerpoint/2010/main" val="410079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 xmlns:a16="http://schemas.microsoft.com/office/drawing/2014/main" id="{4C38F0AE-660A-47F0-8626-BCA791FC51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 xmlns:a16="http://schemas.microsoft.com/office/drawing/2014/main" id="{110993A2-6628-4B47-A888-19FCE1A19D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 xmlns:a16="http://schemas.microsoft.com/office/drawing/2014/main" id="{D4D3E2C7-8934-6222-05A0-D83B4DC86ECE}"/>
              </a:ext>
            </a:extLst>
          </p:cNvPr>
          <p:cNvSpPr>
            <a:spLocks noGrp="1"/>
          </p:cNvSpPr>
          <p:nvPr>
            <p:ph idx="1"/>
          </p:nvPr>
        </p:nvSpPr>
        <p:spPr>
          <a:xfrm>
            <a:off x="858416" y="633600"/>
            <a:ext cx="10589909" cy="1282513"/>
          </a:xfrm>
        </p:spPr>
        <p:txBody>
          <a:bodyPr>
            <a:normAutofit/>
          </a:bodyPr>
          <a:lstStyle/>
          <a:p>
            <a:r>
              <a:rPr lang="tr-TR" sz="2800" b="1" dirty="0">
                <a:latin typeface="Times New Roman" panose="02020603050405020304" pitchFamily="18" charset="0"/>
                <a:cs typeface="Times New Roman" panose="02020603050405020304" pitchFamily="18" charset="0"/>
              </a:rPr>
              <a:t>V Kesim makinesinde (boru kesme makinesi)  yapılan v kesimin öğrencilere gösterimi</a:t>
            </a:r>
            <a:endParaRPr lang="en-US" sz="2800" b="1" dirty="0">
              <a:latin typeface="Times New Roman" panose="02020603050405020304" pitchFamily="18" charset="0"/>
              <a:cs typeface="Times New Roman" panose="02020603050405020304" pitchFamily="18" charset="0"/>
            </a:endParaRPr>
          </a:p>
        </p:txBody>
      </p:sp>
      <p:sp useBgFill="1">
        <p:nvSpPr>
          <p:cNvPr id="18" name="Freeform: Shape 17">
            <a:extLst>
              <a:ext uri="{FF2B5EF4-FFF2-40B4-BE49-F238E27FC236}">
                <a16:creationId xmlns="" xmlns:a16="http://schemas.microsoft.com/office/drawing/2014/main" id="{C27C1BEB-0B53-40C1-BFC6-7373997051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flipH="1">
            <a:off x="4524373" y="-809624"/>
            <a:ext cx="3143251" cy="12192000"/>
          </a:xfrm>
          <a:custGeom>
            <a:avLst/>
            <a:gdLst>
              <a:gd name="connsiteX0" fmla="*/ 508 w 2932134"/>
              <a:gd name="connsiteY0" fmla="*/ 4431100 h 12192000"/>
              <a:gd name="connsiteX1" fmla="*/ 137030 w 2932134"/>
              <a:gd name="connsiteY1" fmla="*/ 177371 h 12192000"/>
              <a:gd name="connsiteX2" fmla="*/ 145443 w 2932134"/>
              <a:gd name="connsiteY2" fmla="*/ 0 h 12192000"/>
              <a:gd name="connsiteX3" fmla="*/ 2932134 w 2932134"/>
              <a:gd name="connsiteY3" fmla="*/ 0 h 12192000"/>
              <a:gd name="connsiteX4" fmla="*/ 2932133 w 2932134"/>
              <a:gd name="connsiteY4" fmla="*/ 12192000 h 12192000"/>
              <a:gd name="connsiteX5" fmla="*/ 172151 w 2932134"/>
              <a:gd name="connsiteY5" fmla="*/ 12192000 h 12192000"/>
              <a:gd name="connsiteX6" fmla="*/ 169761 w 2932134"/>
              <a:gd name="connsiteY6" fmla="*/ 12180928 h 12192000"/>
              <a:gd name="connsiteX7" fmla="*/ 169761 w 2932134"/>
              <a:gd name="connsiteY7" fmla="*/ 7234593 h 12192000"/>
              <a:gd name="connsiteX8" fmla="*/ 508 w 2932134"/>
              <a:gd name="connsiteY8" fmla="*/ 44311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2134" h="12192000">
                <a:moveTo>
                  <a:pt x="508" y="4431100"/>
                </a:moveTo>
                <a:cubicBezTo>
                  <a:pt x="-7698" y="2846728"/>
                  <a:pt x="85554" y="1238574"/>
                  <a:pt x="137030" y="177371"/>
                </a:cubicBezTo>
                <a:lnTo>
                  <a:pt x="145443" y="0"/>
                </a:lnTo>
                <a:lnTo>
                  <a:pt x="2932134" y="0"/>
                </a:lnTo>
                <a:lnTo>
                  <a:pt x="2932133" y="12192000"/>
                </a:lnTo>
                <a:lnTo>
                  <a:pt x="172151" y="12192000"/>
                </a:lnTo>
                <a:lnTo>
                  <a:pt x="169761" y="12180928"/>
                </a:lnTo>
                <a:cubicBezTo>
                  <a:pt x="169761" y="11800439"/>
                  <a:pt x="169761" y="10278492"/>
                  <a:pt x="169761" y="7234593"/>
                </a:cubicBezTo>
                <a:cubicBezTo>
                  <a:pt x="50398" y="6402277"/>
                  <a:pt x="5637" y="5421334"/>
                  <a:pt x="508" y="4431100"/>
                </a:cubicBez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7" name="Resim 6" descr="iç mekan, kişi, yer, insanlar içeren bir resim&#10;&#10;Açıklama otomatik olarak oluşturuldu">
            <a:extLst>
              <a:ext uri="{FF2B5EF4-FFF2-40B4-BE49-F238E27FC236}">
                <a16:creationId xmlns="" xmlns:a16="http://schemas.microsoft.com/office/drawing/2014/main" id="{6E7B9810-6EB9-40E6-991A-5947DC2311F7}"/>
              </a:ext>
            </a:extLst>
          </p:cNvPr>
          <p:cNvPicPr>
            <a:picLocks noChangeAspect="1"/>
          </p:cNvPicPr>
          <p:nvPr/>
        </p:nvPicPr>
        <p:blipFill rotWithShape="1">
          <a:blip r:embed="rId2">
            <a:extLst>
              <a:ext uri="{28A0092B-C50C-407E-A947-70E740481C1C}">
                <a14:useLocalDpi xmlns:a14="http://schemas.microsoft.com/office/drawing/2010/main" val="0"/>
              </a:ext>
            </a:extLst>
          </a:blip>
          <a:srcRect t="8182" b="9369"/>
          <a:stretch/>
        </p:blipFill>
        <p:spPr>
          <a:xfrm>
            <a:off x="505964" y="1987420"/>
            <a:ext cx="5332372" cy="3954488"/>
          </a:xfrm>
          <a:custGeom>
            <a:avLst/>
            <a:gdLst/>
            <a:ahLst/>
            <a:cxnLst/>
            <a:rect l="l" t="t" r="r" b="b"/>
            <a:pathLst>
              <a:path w="5248396" h="3245436">
                <a:moveTo>
                  <a:pt x="2983219" y="25"/>
                </a:moveTo>
                <a:cubicBezTo>
                  <a:pt x="3804299" y="-1722"/>
                  <a:pt x="4514018" y="90213"/>
                  <a:pt x="4900118" y="514090"/>
                </a:cubicBezTo>
                <a:cubicBezTo>
                  <a:pt x="5508369" y="1182086"/>
                  <a:pt x="5357962" y="3139882"/>
                  <a:pt x="4146352" y="3188354"/>
                </a:cubicBezTo>
                <a:cubicBezTo>
                  <a:pt x="3699712" y="3250178"/>
                  <a:pt x="3631930" y="3248995"/>
                  <a:pt x="3254286" y="3242404"/>
                </a:cubicBezTo>
                <a:cubicBezTo>
                  <a:pt x="2595831" y="3230910"/>
                  <a:pt x="2304986" y="3245916"/>
                  <a:pt x="1704630" y="3235437"/>
                </a:cubicBezTo>
                <a:cubicBezTo>
                  <a:pt x="-513335" y="3226512"/>
                  <a:pt x="-526880" y="118118"/>
                  <a:pt x="1430854" y="52881"/>
                </a:cubicBezTo>
                <a:cubicBezTo>
                  <a:pt x="1957833" y="35846"/>
                  <a:pt x="2490571" y="1073"/>
                  <a:pt x="2983219" y="25"/>
                </a:cubicBezTo>
                <a:close/>
              </a:path>
            </a:pathLst>
          </a:custGeom>
        </p:spPr>
      </p:pic>
      <p:pic>
        <p:nvPicPr>
          <p:cNvPr id="5" name="İçerik Yer Tutucusu 4" descr="iç mekan, kişi, tavan, insanlar içeren bir resim&#10;&#10;Açıklama otomatik olarak oluşturuldu">
            <a:extLst>
              <a:ext uri="{FF2B5EF4-FFF2-40B4-BE49-F238E27FC236}">
                <a16:creationId xmlns="" xmlns:a16="http://schemas.microsoft.com/office/drawing/2014/main" id="{B3222D88-010D-45F3-B369-30EA3748A2AD}"/>
              </a:ext>
            </a:extLst>
          </p:cNvPr>
          <p:cNvPicPr>
            <a:picLocks noChangeAspect="1"/>
          </p:cNvPicPr>
          <p:nvPr/>
        </p:nvPicPr>
        <p:blipFill rotWithShape="1">
          <a:blip r:embed="rId3">
            <a:extLst>
              <a:ext uri="{28A0092B-C50C-407E-A947-70E740481C1C}">
                <a14:useLocalDpi xmlns:a14="http://schemas.microsoft.com/office/drawing/2010/main" val="0"/>
              </a:ext>
            </a:extLst>
          </a:blip>
          <a:srcRect t="5587" r="1" b="13230"/>
          <a:stretch/>
        </p:blipFill>
        <p:spPr>
          <a:xfrm>
            <a:off x="6189964" y="1916113"/>
            <a:ext cx="5337945" cy="4025795"/>
          </a:xfrm>
          <a:custGeom>
            <a:avLst/>
            <a:gdLst/>
            <a:ahLst/>
            <a:cxnLst/>
            <a:rect l="l" t="t" r="r" b="b"/>
            <a:pathLst>
              <a:path w="5337945" h="3250163">
                <a:moveTo>
                  <a:pt x="1917442" y="13"/>
                </a:moveTo>
                <a:cubicBezTo>
                  <a:pt x="2496512" y="346"/>
                  <a:pt x="3762377" y="7612"/>
                  <a:pt x="3896424" y="21471"/>
                </a:cubicBezTo>
                <a:cubicBezTo>
                  <a:pt x="4061405" y="38529"/>
                  <a:pt x="4683810" y="177196"/>
                  <a:pt x="4892573" y="482583"/>
                </a:cubicBezTo>
                <a:cubicBezTo>
                  <a:pt x="5089738" y="678517"/>
                  <a:pt x="5330512" y="1152814"/>
                  <a:pt x="5337644" y="1561409"/>
                </a:cubicBezTo>
                <a:cubicBezTo>
                  <a:pt x="5348255" y="2169318"/>
                  <a:pt x="5076281" y="2682471"/>
                  <a:pt x="4981700" y="2813716"/>
                </a:cubicBezTo>
                <a:cubicBezTo>
                  <a:pt x="4887118" y="2944961"/>
                  <a:pt x="4445989" y="3201880"/>
                  <a:pt x="3952089" y="3210501"/>
                </a:cubicBezTo>
                <a:cubicBezTo>
                  <a:pt x="3661560" y="3215572"/>
                  <a:pt x="2044455" y="3253767"/>
                  <a:pt x="1695646" y="3249887"/>
                </a:cubicBezTo>
                <a:cubicBezTo>
                  <a:pt x="1356521" y="3245838"/>
                  <a:pt x="657338" y="3148386"/>
                  <a:pt x="450488" y="2952621"/>
                </a:cubicBezTo>
                <a:cubicBezTo>
                  <a:pt x="154566" y="2648755"/>
                  <a:pt x="12724" y="2292356"/>
                  <a:pt x="199" y="1574824"/>
                </a:cubicBezTo>
                <a:cubicBezTo>
                  <a:pt x="-5019" y="1275853"/>
                  <a:pt x="92114" y="735845"/>
                  <a:pt x="377425" y="431802"/>
                </a:cubicBezTo>
                <a:cubicBezTo>
                  <a:pt x="672246" y="117624"/>
                  <a:pt x="1154722" y="9515"/>
                  <a:pt x="1648622" y="894"/>
                </a:cubicBezTo>
                <a:cubicBezTo>
                  <a:pt x="1686754" y="228"/>
                  <a:pt x="1783810" y="-64"/>
                  <a:pt x="1917442" y="13"/>
                </a:cubicBezTo>
                <a:close/>
              </a:path>
            </a:pathLst>
          </a:custGeom>
        </p:spPr>
      </p:pic>
    </p:spTree>
    <p:extLst>
      <p:ext uri="{BB962C8B-B14F-4D97-AF65-F5344CB8AC3E}">
        <p14:creationId xmlns:p14="http://schemas.microsoft.com/office/powerpoint/2010/main" val="29902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circle(in)">
                                      <p:cBhvr>
                                        <p:cTn id="43"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 xmlns:a16="http://schemas.microsoft.com/office/drawing/2014/main" id="{438E27F7-3F29-47F0-B30F-585059182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 xmlns:a16="http://schemas.microsoft.com/office/drawing/2014/main" id="{6B16CD8D-2899-43D9-995B-DD1278D6B5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Freeform: Shape 37">
            <a:extLst>
              <a:ext uri="{FF2B5EF4-FFF2-40B4-BE49-F238E27FC236}">
                <a16:creationId xmlns="" xmlns:a16="http://schemas.microsoft.com/office/drawing/2014/main" id="{7F38A32B-CAD5-4D19-8E90-F63EB6902E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a:off x="-342615" y="342615"/>
            <a:ext cx="6858000" cy="6172768"/>
          </a:xfrm>
          <a:custGeom>
            <a:avLst/>
            <a:gdLst>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4440498 w 6858000"/>
              <a:gd name="connsiteY4" fmla="*/ 5734742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0" fmla="*/ 6858000 w 6858000"/>
              <a:gd name="connsiteY0" fmla="*/ 0 h 5878098"/>
              <a:gd name="connsiteX1" fmla="*/ 6858000 w 6858000"/>
              <a:gd name="connsiteY1" fmla="*/ 5780582 h 5878098"/>
              <a:gd name="connsiteX2" fmla="*/ 6766523 w 6858000"/>
              <a:gd name="connsiteY2" fmla="*/ 5777266 h 5878098"/>
              <a:gd name="connsiteX3" fmla="*/ 5437222 w 6858000"/>
              <a:gd name="connsiteY3" fmla="*/ 5734742 h 5878098"/>
              <a:gd name="connsiteX4" fmla="*/ 4440498 w 6858000"/>
              <a:gd name="connsiteY4" fmla="*/ 5734742 h 5878098"/>
              <a:gd name="connsiteX5" fmla="*/ 582209 w 6858000"/>
              <a:gd name="connsiteY5" fmla="*/ 4121983 h 5878098"/>
              <a:gd name="connsiteX6" fmla="*/ 73548 w 6858000"/>
              <a:gd name="connsiteY6" fmla="*/ 3184291 h 5878098"/>
              <a:gd name="connsiteX7" fmla="*/ 0 w 6858000"/>
              <a:gd name="connsiteY7" fmla="*/ 2994994 h 5878098"/>
              <a:gd name="connsiteX8" fmla="*/ 0 w 6858000"/>
              <a:gd name="connsiteY8" fmla="*/ 0 h 5878098"/>
              <a:gd name="connsiteX9" fmla="*/ 6858000 w 6858000"/>
              <a:gd name="connsiteY9" fmla="*/ 0 h 5878098"/>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959581 w 6858000"/>
              <a:gd name="connsiteY5" fmla="*/ 4373609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3010841 w 6858000"/>
              <a:gd name="connsiteY3" fmla="*/ 5469518 h 5780582"/>
              <a:gd name="connsiteX4" fmla="*/ 959581 w 6858000"/>
              <a:gd name="connsiteY4" fmla="*/ 4373609 h 5780582"/>
              <a:gd name="connsiteX5" fmla="*/ 0 w 6858000"/>
              <a:gd name="connsiteY5" fmla="*/ 2994994 h 5780582"/>
              <a:gd name="connsiteX6" fmla="*/ 0 w 6858000"/>
              <a:gd name="connsiteY6" fmla="*/ 0 h 5780582"/>
              <a:gd name="connsiteX7" fmla="*/ 6858000 w 6858000"/>
              <a:gd name="connsiteY7"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264841 w 6858000"/>
              <a:gd name="connsiteY2" fmla="*/ 5442316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4516"/>
              <a:gd name="connsiteX1" fmla="*/ 6858000 w 6858000"/>
              <a:gd name="connsiteY1" fmla="*/ 5780582 h 5784516"/>
              <a:gd name="connsiteX2" fmla="*/ 3264841 w 6858000"/>
              <a:gd name="connsiteY2" fmla="*/ 5442316 h 5784516"/>
              <a:gd name="connsiteX3" fmla="*/ 959581 w 6858000"/>
              <a:gd name="connsiteY3" fmla="*/ 4373609 h 5784516"/>
              <a:gd name="connsiteX4" fmla="*/ 0 w 6858000"/>
              <a:gd name="connsiteY4" fmla="*/ 2994994 h 5784516"/>
              <a:gd name="connsiteX5" fmla="*/ 0 w 6858000"/>
              <a:gd name="connsiteY5" fmla="*/ 0 h 5784516"/>
              <a:gd name="connsiteX6" fmla="*/ 6858000 w 6858000"/>
              <a:gd name="connsiteY6" fmla="*/ 0 h 578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84516">
                <a:moveTo>
                  <a:pt x="6858000" y="0"/>
                </a:moveTo>
                <a:lnTo>
                  <a:pt x="6858000" y="5780582"/>
                </a:lnTo>
                <a:cubicBezTo>
                  <a:pt x="4704756" y="5812908"/>
                  <a:pt x="4198884" y="5641214"/>
                  <a:pt x="3264841" y="5442316"/>
                </a:cubicBezTo>
                <a:cubicBezTo>
                  <a:pt x="2330798" y="5243418"/>
                  <a:pt x="1503721" y="4781496"/>
                  <a:pt x="959581" y="4373609"/>
                </a:cubicBezTo>
                <a:cubicBezTo>
                  <a:pt x="415441" y="3965722"/>
                  <a:pt x="198635" y="3573180"/>
                  <a:pt x="0" y="2994994"/>
                </a:cubicBezTo>
                <a:lnTo>
                  <a:pt x="0" y="0"/>
                </a:lnTo>
                <a:lnTo>
                  <a:pt x="6858000" y="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7" name="İçerik Yer Tutucusu 6" descr="metin, iç mekan, kişi, tavan içeren bir resim&#10;&#10;Açıklama otomatik olarak oluşturuldu">
            <a:extLst>
              <a:ext uri="{FF2B5EF4-FFF2-40B4-BE49-F238E27FC236}">
                <a16:creationId xmlns="" xmlns:a16="http://schemas.microsoft.com/office/drawing/2014/main" id="{37F962E9-59AA-4B93-989F-6CE735043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870" y="233360"/>
            <a:ext cx="6323718" cy="6391275"/>
          </a:xfrm>
          <a:custGeom>
            <a:avLst/>
            <a:gdLst/>
            <a:ahLst/>
            <a:cxnLst/>
            <a:rect l="l" t="t" r="r" b="b"/>
            <a:pathLst>
              <a:path w="5015639" h="3501162">
                <a:moveTo>
                  <a:pt x="0" y="0"/>
                </a:moveTo>
                <a:lnTo>
                  <a:pt x="5015639" y="0"/>
                </a:lnTo>
                <a:lnTo>
                  <a:pt x="5015639" y="3501162"/>
                </a:lnTo>
                <a:lnTo>
                  <a:pt x="0" y="3501162"/>
                </a:lnTo>
                <a:close/>
              </a:path>
            </a:pathLst>
          </a:custGeom>
        </p:spPr>
      </p:pic>
      <p:sp>
        <p:nvSpPr>
          <p:cNvPr id="22" name="Content Placeholder 21">
            <a:extLst>
              <a:ext uri="{FF2B5EF4-FFF2-40B4-BE49-F238E27FC236}">
                <a16:creationId xmlns="" xmlns:a16="http://schemas.microsoft.com/office/drawing/2014/main" id="{09ACC27F-A191-1A76-B350-365A9D28CA89}"/>
              </a:ext>
            </a:extLst>
          </p:cNvPr>
          <p:cNvSpPr>
            <a:spLocks noGrp="1"/>
          </p:cNvSpPr>
          <p:nvPr>
            <p:ph idx="1"/>
          </p:nvPr>
        </p:nvSpPr>
        <p:spPr>
          <a:xfrm>
            <a:off x="7790294" y="1522601"/>
            <a:ext cx="3218000" cy="5135374"/>
          </a:xfrm>
        </p:spPr>
        <p:txBody>
          <a:bodyPr>
            <a:normAutofit/>
          </a:bodyPr>
          <a:lstStyle/>
          <a:p>
            <a:r>
              <a:rPr lang="tr-TR" sz="3200" b="1" dirty="0">
                <a:latin typeface="Times New Roman" panose="02020603050405020304" pitchFamily="18" charset="0"/>
                <a:cs typeface="Times New Roman" panose="02020603050405020304" pitchFamily="18" charset="0"/>
              </a:rPr>
              <a:t>Enjeksiyon makinesinde kemik model çerçeve yapımı</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226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circle(in)">
                                      <p:cBhvr>
                                        <p:cTn id="12"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 xmlns:a16="http://schemas.microsoft.com/office/drawing/2014/main" id="{79D9F103-7A2C-4DEF-9BDD-E97BADDCE5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 xmlns:a16="http://schemas.microsoft.com/office/drawing/2014/main" id="{8D5E1A83-4C4B-4B83-92AB-289F0A8E311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 xmlns:a16="http://schemas.microsoft.com/office/drawing/2014/main" id="{FC8B2BEA-C75F-97CF-6169-7F380FBA1C5F}"/>
              </a:ext>
            </a:extLst>
          </p:cNvPr>
          <p:cNvSpPr>
            <a:spLocks noGrp="1"/>
          </p:cNvSpPr>
          <p:nvPr>
            <p:ph idx="1"/>
          </p:nvPr>
        </p:nvSpPr>
        <p:spPr>
          <a:xfrm>
            <a:off x="2645929" y="757518"/>
            <a:ext cx="6900137" cy="1282513"/>
          </a:xfrm>
        </p:spPr>
        <p:txBody>
          <a:bodyPr>
            <a:normAutofit/>
          </a:bodyPr>
          <a:lstStyle/>
          <a:p>
            <a:pPr marL="0" indent="0" algn="ctr">
              <a:buNone/>
            </a:pPr>
            <a:r>
              <a:rPr lang="tr-TR" sz="2800" b="1" dirty="0">
                <a:latin typeface="Times New Roman" panose="02020603050405020304" pitchFamily="18" charset="0"/>
                <a:cs typeface="Times New Roman" panose="02020603050405020304" pitchFamily="18" charset="0"/>
              </a:rPr>
              <a:t>Burunluk kaynağının yapımı</a:t>
            </a:r>
            <a:endParaRPr lang="en-US" sz="2800" b="1" dirty="0">
              <a:latin typeface="Times New Roman" panose="02020603050405020304" pitchFamily="18" charset="0"/>
              <a:cs typeface="Times New Roman" panose="02020603050405020304" pitchFamily="18" charset="0"/>
            </a:endParaRPr>
          </a:p>
        </p:txBody>
      </p:sp>
      <p:sp useBgFill="1">
        <p:nvSpPr>
          <p:cNvPr id="23" name="Freeform: Shape 22">
            <a:extLst>
              <a:ext uri="{FF2B5EF4-FFF2-40B4-BE49-F238E27FC236}">
                <a16:creationId xmlns="" xmlns:a16="http://schemas.microsoft.com/office/drawing/2014/main" id="{C27C1BEB-0B53-40C1-BFC6-7373997051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flipH="1">
            <a:off x="4524373" y="-809624"/>
            <a:ext cx="3143251" cy="12192000"/>
          </a:xfrm>
          <a:custGeom>
            <a:avLst/>
            <a:gdLst>
              <a:gd name="connsiteX0" fmla="*/ 508 w 2932134"/>
              <a:gd name="connsiteY0" fmla="*/ 4431100 h 12192000"/>
              <a:gd name="connsiteX1" fmla="*/ 137030 w 2932134"/>
              <a:gd name="connsiteY1" fmla="*/ 177371 h 12192000"/>
              <a:gd name="connsiteX2" fmla="*/ 145443 w 2932134"/>
              <a:gd name="connsiteY2" fmla="*/ 0 h 12192000"/>
              <a:gd name="connsiteX3" fmla="*/ 2932134 w 2932134"/>
              <a:gd name="connsiteY3" fmla="*/ 0 h 12192000"/>
              <a:gd name="connsiteX4" fmla="*/ 2932133 w 2932134"/>
              <a:gd name="connsiteY4" fmla="*/ 12192000 h 12192000"/>
              <a:gd name="connsiteX5" fmla="*/ 172151 w 2932134"/>
              <a:gd name="connsiteY5" fmla="*/ 12192000 h 12192000"/>
              <a:gd name="connsiteX6" fmla="*/ 169761 w 2932134"/>
              <a:gd name="connsiteY6" fmla="*/ 12180928 h 12192000"/>
              <a:gd name="connsiteX7" fmla="*/ 169761 w 2932134"/>
              <a:gd name="connsiteY7" fmla="*/ 7234593 h 12192000"/>
              <a:gd name="connsiteX8" fmla="*/ 508 w 2932134"/>
              <a:gd name="connsiteY8" fmla="*/ 44311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2134" h="12192000">
                <a:moveTo>
                  <a:pt x="508" y="4431100"/>
                </a:moveTo>
                <a:cubicBezTo>
                  <a:pt x="-7698" y="2846728"/>
                  <a:pt x="85554" y="1238574"/>
                  <a:pt x="137030" y="177371"/>
                </a:cubicBezTo>
                <a:lnTo>
                  <a:pt x="145443" y="0"/>
                </a:lnTo>
                <a:lnTo>
                  <a:pt x="2932134" y="0"/>
                </a:lnTo>
                <a:lnTo>
                  <a:pt x="2932133" y="12192000"/>
                </a:lnTo>
                <a:lnTo>
                  <a:pt x="172151" y="12192000"/>
                </a:lnTo>
                <a:lnTo>
                  <a:pt x="169761" y="12180928"/>
                </a:lnTo>
                <a:cubicBezTo>
                  <a:pt x="169761" y="11800439"/>
                  <a:pt x="169761" y="10278492"/>
                  <a:pt x="169761" y="7234593"/>
                </a:cubicBezTo>
                <a:cubicBezTo>
                  <a:pt x="50398" y="6402277"/>
                  <a:pt x="5637" y="5421334"/>
                  <a:pt x="508" y="4431100"/>
                </a:cubicBez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5" name="İçerik Yer Tutucusu 4" descr="iç mekan, yer, tavan, kişi içeren bir resim&#10;&#10;Açıklama otomatik olarak oluşturuldu">
            <a:extLst>
              <a:ext uri="{FF2B5EF4-FFF2-40B4-BE49-F238E27FC236}">
                <a16:creationId xmlns="" xmlns:a16="http://schemas.microsoft.com/office/drawing/2014/main" id="{FE04DF6C-D1AC-49EE-8B6A-4DBD3ACA1183}"/>
              </a:ext>
            </a:extLst>
          </p:cNvPr>
          <p:cNvPicPr>
            <a:picLocks noChangeAspect="1"/>
          </p:cNvPicPr>
          <p:nvPr/>
        </p:nvPicPr>
        <p:blipFill rotWithShape="1">
          <a:blip r:embed="rId2">
            <a:extLst>
              <a:ext uri="{28A0092B-C50C-407E-A947-70E740481C1C}">
                <a14:useLocalDpi xmlns:a14="http://schemas.microsoft.com/office/drawing/2010/main" val="0"/>
              </a:ext>
            </a:extLst>
          </a:blip>
          <a:srcRect t="27909" b="27910"/>
          <a:stretch/>
        </p:blipFill>
        <p:spPr>
          <a:xfrm>
            <a:off x="536980" y="1647825"/>
            <a:ext cx="11121620" cy="4545010"/>
          </a:xfrm>
          <a:custGeom>
            <a:avLst/>
            <a:gdLst/>
            <a:ahLst/>
            <a:cxnLst/>
            <a:rect l="l" t="t" r="r" b="b"/>
            <a:pathLst>
              <a:path w="10923181" h="3619482">
                <a:moveTo>
                  <a:pt x="5162684" y="70"/>
                </a:moveTo>
                <a:cubicBezTo>
                  <a:pt x="5873377" y="-1471"/>
                  <a:pt x="6711399" y="23189"/>
                  <a:pt x="7311018" y="23189"/>
                </a:cubicBezTo>
                <a:cubicBezTo>
                  <a:pt x="8120143" y="34150"/>
                  <a:pt x="8726986" y="45110"/>
                  <a:pt x="9276035" y="34150"/>
                </a:cubicBezTo>
                <a:cubicBezTo>
                  <a:pt x="9969570" y="23189"/>
                  <a:pt x="10923181" y="691768"/>
                  <a:pt x="10923181" y="1908361"/>
                </a:cubicBezTo>
                <a:cubicBezTo>
                  <a:pt x="10923181" y="2357733"/>
                  <a:pt x="10730532" y="2796145"/>
                  <a:pt x="10537884" y="3015351"/>
                </a:cubicBezTo>
                <a:cubicBezTo>
                  <a:pt x="10345235" y="3234557"/>
                  <a:pt x="9767289" y="3530485"/>
                  <a:pt x="9468683" y="3563366"/>
                </a:cubicBezTo>
                <a:cubicBezTo>
                  <a:pt x="9227873" y="3596247"/>
                  <a:pt x="8245364" y="3519525"/>
                  <a:pt x="8004553" y="3574326"/>
                </a:cubicBezTo>
                <a:cubicBezTo>
                  <a:pt x="7763743" y="3618167"/>
                  <a:pt x="5596445" y="3574326"/>
                  <a:pt x="5076293" y="3607207"/>
                </a:cubicBezTo>
                <a:cubicBezTo>
                  <a:pt x="4556142" y="3651048"/>
                  <a:pt x="2042076" y="3563366"/>
                  <a:pt x="1753103" y="3563366"/>
                </a:cubicBezTo>
                <a:cubicBezTo>
                  <a:pt x="1454498" y="3563366"/>
                  <a:pt x="1454498" y="3563366"/>
                  <a:pt x="1454498" y="3563366"/>
                </a:cubicBezTo>
                <a:cubicBezTo>
                  <a:pt x="876552" y="3453763"/>
                  <a:pt x="491254" y="3234557"/>
                  <a:pt x="298605" y="3015351"/>
                </a:cubicBezTo>
                <a:cubicBezTo>
                  <a:pt x="96324" y="2686542"/>
                  <a:pt x="0" y="2357733"/>
                  <a:pt x="0" y="1689155"/>
                </a:cubicBezTo>
                <a:cubicBezTo>
                  <a:pt x="0" y="1141140"/>
                  <a:pt x="96324" y="812331"/>
                  <a:pt x="394930" y="582165"/>
                </a:cubicBezTo>
                <a:cubicBezTo>
                  <a:pt x="587579" y="362959"/>
                  <a:pt x="1165525" y="67031"/>
                  <a:pt x="1550822" y="34150"/>
                </a:cubicBezTo>
                <a:cubicBezTo>
                  <a:pt x="1945752" y="1269"/>
                  <a:pt x="2600758" y="88951"/>
                  <a:pt x="4507980" y="12229"/>
                </a:cubicBezTo>
                <a:cubicBezTo>
                  <a:pt x="4703037" y="4009"/>
                  <a:pt x="4925787" y="584"/>
                  <a:pt x="5162684" y="70"/>
                </a:cubicBezTo>
                <a:close/>
              </a:path>
            </a:pathLst>
          </a:custGeom>
        </p:spPr>
      </p:pic>
    </p:spTree>
    <p:extLst>
      <p:ext uri="{BB962C8B-B14F-4D97-AF65-F5344CB8AC3E}">
        <p14:creationId xmlns:p14="http://schemas.microsoft.com/office/powerpoint/2010/main" val="219700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0C04A63C-988E-4CDA-93A4-2FE95EAD4E5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62F244BA-9ADF-4F8B-8A82-0BCFD736C5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metin, tavan, iç mekan, kişi içeren bir resim&#10;&#10;Açıklama otomatik olarak oluşturuldu">
            <a:extLst>
              <a:ext uri="{FF2B5EF4-FFF2-40B4-BE49-F238E27FC236}">
                <a16:creationId xmlns="" xmlns:a16="http://schemas.microsoft.com/office/drawing/2014/main" id="{51764E88-3B2F-4920-A249-CBABB7B6FC7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965" r="1" b="1"/>
          <a:stretch/>
        </p:blipFill>
        <p:spPr>
          <a:xfrm>
            <a:off x="0" y="10"/>
            <a:ext cx="11717872" cy="6857990"/>
          </a:xfrm>
          <a:custGeom>
            <a:avLst/>
            <a:gdLst/>
            <a:ahLst/>
            <a:cxnLst/>
            <a:rect l="l" t="t" r="r" b="b"/>
            <a:pathLst>
              <a:path w="11717892" h="6858000">
                <a:moveTo>
                  <a:pt x="0" y="0"/>
                </a:moveTo>
                <a:lnTo>
                  <a:pt x="11717590" y="0"/>
                </a:lnTo>
                <a:lnTo>
                  <a:pt x="11717892" y="23369"/>
                </a:lnTo>
                <a:cubicBezTo>
                  <a:pt x="11712891" y="1065174"/>
                  <a:pt x="11552855" y="2043809"/>
                  <a:pt x="11552855" y="2300500"/>
                </a:cubicBezTo>
                <a:cubicBezTo>
                  <a:pt x="11552855" y="4075154"/>
                  <a:pt x="10591842" y="4734311"/>
                  <a:pt x="10136625" y="5444173"/>
                </a:cubicBezTo>
                <a:cubicBezTo>
                  <a:pt x="9984886" y="5786428"/>
                  <a:pt x="9555750" y="6221377"/>
                  <a:pt x="9041261" y="6647413"/>
                </a:cubicBezTo>
                <a:lnTo>
                  <a:pt x="8779307" y="6858000"/>
                </a:lnTo>
                <a:lnTo>
                  <a:pt x="0" y="6858000"/>
                </a:lnTo>
                <a:close/>
              </a:path>
            </a:pathLst>
          </a:custGeom>
        </p:spPr>
      </p:pic>
      <p:grpSp>
        <p:nvGrpSpPr>
          <p:cNvPr id="16" name="Group 15">
            <a:extLst>
              <a:ext uri="{FF2B5EF4-FFF2-40B4-BE49-F238E27FC236}">
                <a16:creationId xmlns="" xmlns:a16="http://schemas.microsoft.com/office/drawing/2014/main" id="{9CE01B79-04E0-42C8-9E4B-CA4E551FF13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8900000">
            <a:off x="9939651" y="5331698"/>
            <a:ext cx="2117174" cy="588806"/>
            <a:chOff x="4549904" y="5078157"/>
            <a:chExt cx="3023338" cy="840818"/>
          </a:xfrm>
        </p:grpSpPr>
        <p:sp>
          <p:nvSpPr>
            <p:cNvPr id="17" name="Freeform 80">
              <a:extLst>
                <a:ext uri="{FF2B5EF4-FFF2-40B4-BE49-F238E27FC236}">
                  <a16:creationId xmlns="" xmlns:a16="http://schemas.microsoft.com/office/drawing/2014/main" id="{9FAE9CFE-04E4-41FF-9CD6-503ACF8CCDF9}"/>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84">
              <a:extLst>
                <a:ext uri="{FF2B5EF4-FFF2-40B4-BE49-F238E27FC236}">
                  <a16:creationId xmlns="" xmlns:a16="http://schemas.microsoft.com/office/drawing/2014/main" id="{07086A81-DE9F-4760-9BD1-97813462682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87">
              <a:extLst>
                <a:ext uri="{FF2B5EF4-FFF2-40B4-BE49-F238E27FC236}">
                  <a16:creationId xmlns="" xmlns:a16="http://schemas.microsoft.com/office/drawing/2014/main" id="{AFE935F5-03F4-4B67-B2F8-C1D265EE3B34}"/>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6" name="Metin kutusu 5">
            <a:extLst>
              <a:ext uri="{FF2B5EF4-FFF2-40B4-BE49-F238E27FC236}">
                <a16:creationId xmlns="" xmlns:a16="http://schemas.microsoft.com/office/drawing/2014/main" id="{1EFAE30A-18DA-4A93-9816-5478F45DE37D}"/>
              </a:ext>
            </a:extLst>
          </p:cNvPr>
          <p:cNvSpPr txBox="1"/>
          <p:nvPr/>
        </p:nvSpPr>
        <p:spPr>
          <a:xfrm>
            <a:off x="781050" y="383427"/>
            <a:ext cx="10363200" cy="1077218"/>
          </a:xfrm>
          <a:prstGeom prst="rect">
            <a:avLst/>
          </a:prstGeom>
          <a:noFill/>
        </p:spPr>
        <p:txBody>
          <a:bodyPr wrap="square" rtlCol="0">
            <a:spAutoFit/>
          </a:bodyPr>
          <a:lstStyle/>
          <a:p>
            <a:r>
              <a:rPr lang="tr-TR" sz="3200" dirty="0" err="1">
                <a:highlight>
                  <a:srgbClr val="000000"/>
                </a:highlight>
                <a:latin typeface="Times New Roman" panose="02020603050405020304" pitchFamily="18" charset="0"/>
                <a:cs typeface="Times New Roman" panose="02020603050405020304" pitchFamily="18" charset="0"/>
              </a:rPr>
              <a:t>Muzo</a:t>
            </a:r>
            <a:r>
              <a:rPr lang="tr-TR" sz="3200" dirty="0">
                <a:highlight>
                  <a:srgbClr val="000000"/>
                </a:highlight>
                <a:latin typeface="Times New Roman" panose="02020603050405020304" pitchFamily="18" charset="0"/>
                <a:cs typeface="Times New Roman" panose="02020603050405020304" pitchFamily="18" charset="0"/>
              </a:rPr>
              <a:t> kaynağı yapımı .</a:t>
            </a:r>
          </a:p>
          <a:p>
            <a:r>
              <a:rPr lang="tr-TR" sz="3200" dirty="0" err="1">
                <a:highlight>
                  <a:srgbClr val="000000"/>
                </a:highlight>
                <a:latin typeface="Times New Roman" panose="02020603050405020304" pitchFamily="18" charset="0"/>
                <a:cs typeface="Times New Roman" panose="02020603050405020304" pitchFamily="18" charset="0"/>
              </a:rPr>
              <a:t>Muzo</a:t>
            </a:r>
            <a:r>
              <a:rPr lang="tr-TR" sz="3200" dirty="0">
                <a:highlight>
                  <a:srgbClr val="000000"/>
                </a:highlight>
                <a:latin typeface="Times New Roman" panose="02020603050405020304" pitchFamily="18" charset="0"/>
                <a:cs typeface="Times New Roman" panose="02020603050405020304" pitchFamily="18" charset="0"/>
              </a:rPr>
              <a:t>: Çerçevenin sapı</a:t>
            </a:r>
          </a:p>
        </p:txBody>
      </p:sp>
    </p:spTree>
    <p:extLst>
      <p:ext uri="{BB962C8B-B14F-4D97-AF65-F5344CB8AC3E}">
        <p14:creationId xmlns:p14="http://schemas.microsoft.com/office/powerpoint/2010/main" val="3021710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5BB3780B-63EB-450D-A804-D6AA12F98E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FE0847A5-A329-48CD-B3A7-3892FF6DA78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 xmlns:a16="http://schemas.microsoft.com/office/drawing/2014/main" id="{B327D0F0-CAAA-116C-B604-8F29F42B3259}"/>
              </a:ext>
            </a:extLst>
          </p:cNvPr>
          <p:cNvSpPr>
            <a:spLocks noGrp="1"/>
          </p:cNvSpPr>
          <p:nvPr>
            <p:ph idx="1"/>
          </p:nvPr>
        </p:nvSpPr>
        <p:spPr>
          <a:xfrm>
            <a:off x="720000" y="2541600"/>
            <a:ext cx="4991962" cy="3216273"/>
          </a:xfrm>
        </p:spPr>
        <p:txBody>
          <a:bodyPr>
            <a:normAutofit/>
          </a:bodyPr>
          <a:lstStyle/>
          <a:p>
            <a:r>
              <a:rPr lang="tr-TR" sz="2800" b="1" dirty="0" err="1">
                <a:latin typeface="Times New Roman" panose="02020603050405020304" pitchFamily="18" charset="0"/>
                <a:cs typeface="Times New Roman" panose="02020603050405020304" pitchFamily="18" charset="0"/>
              </a:rPr>
              <a:t>Nilör</a:t>
            </a:r>
            <a:r>
              <a:rPr lang="tr-TR" sz="2800" b="1" dirty="0">
                <a:latin typeface="Times New Roman" panose="02020603050405020304" pitchFamily="18" charset="0"/>
                <a:cs typeface="Times New Roman" panose="02020603050405020304" pitchFamily="18" charset="0"/>
              </a:rPr>
              <a:t> model çerçeve cam takımı</a:t>
            </a:r>
            <a:endParaRPr lang="en-US" sz="2800" b="1" dirty="0">
              <a:latin typeface="Times New Roman" panose="02020603050405020304" pitchFamily="18" charset="0"/>
              <a:cs typeface="Times New Roman" panose="02020603050405020304" pitchFamily="18" charset="0"/>
            </a:endParaRPr>
          </a:p>
        </p:txBody>
      </p:sp>
      <p:pic>
        <p:nvPicPr>
          <p:cNvPr id="5" name="İçerik Yer Tutucusu 4" descr="kişi, iç mekan, insanlar, grup içeren bir resim&#10;&#10;Açıklama otomatik olarak oluşturuldu">
            <a:extLst>
              <a:ext uri="{FF2B5EF4-FFF2-40B4-BE49-F238E27FC236}">
                <a16:creationId xmlns="" xmlns:a16="http://schemas.microsoft.com/office/drawing/2014/main" id="{C6366BF1-B562-4B20-9EB3-35EE68F68A5B}"/>
              </a:ext>
            </a:extLst>
          </p:cNvPr>
          <p:cNvPicPr>
            <a:picLocks noChangeAspect="1"/>
          </p:cNvPicPr>
          <p:nvPr/>
        </p:nvPicPr>
        <p:blipFill rotWithShape="1">
          <a:blip r:embed="rId2">
            <a:extLst>
              <a:ext uri="{28A0092B-C50C-407E-A947-70E740481C1C}">
                <a14:useLocalDpi xmlns:a14="http://schemas.microsoft.com/office/drawing/2010/main" val="0"/>
              </a:ext>
            </a:extLst>
          </a:blip>
          <a:srcRect l="17980" r="7612" b="2"/>
          <a:stretch/>
        </p:blipFill>
        <p:spPr>
          <a:xfrm>
            <a:off x="5343823" y="619200"/>
            <a:ext cx="6128177" cy="5778049"/>
          </a:xfrm>
          <a:custGeom>
            <a:avLst/>
            <a:gdLst/>
            <a:ahLst/>
            <a:cxnLst/>
            <a:rect l="l" t="t" r="r" b="b"/>
            <a:pathLst>
              <a:path w="5361537" h="5404109">
                <a:moveTo>
                  <a:pt x="2870828" y="1041"/>
                </a:moveTo>
                <a:cubicBezTo>
                  <a:pt x="3203581" y="14830"/>
                  <a:pt x="3513736" y="163111"/>
                  <a:pt x="3800184" y="290250"/>
                </a:cubicBezTo>
                <a:cubicBezTo>
                  <a:pt x="4171154" y="479730"/>
                  <a:pt x="4508586" y="661721"/>
                  <a:pt x="4702438" y="1026076"/>
                </a:cubicBezTo>
                <a:lnTo>
                  <a:pt x="4959549" y="1326248"/>
                </a:lnTo>
                <a:cubicBezTo>
                  <a:pt x="5129003" y="1601579"/>
                  <a:pt x="5186377" y="1874538"/>
                  <a:pt x="5266423" y="2173276"/>
                </a:cubicBezTo>
                <a:cubicBezTo>
                  <a:pt x="5322579" y="2382854"/>
                  <a:pt x="5370498" y="2561686"/>
                  <a:pt x="5358128" y="2694064"/>
                </a:cubicBezTo>
                <a:cubicBezTo>
                  <a:pt x="5387135" y="3102588"/>
                  <a:pt x="5225012" y="3513996"/>
                  <a:pt x="5101614" y="3771685"/>
                </a:cubicBezTo>
                <a:cubicBezTo>
                  <a:pt x="4997551" y="4040670"/>
                  <a:pt x="4756585" y="4494622"/>
                  <a:pt x="4442699" y="4781934"/>
                </a:cubicBezTo>
                <a:cubicBezTo>
                  <a:pt x="4128813" y="5069245"/>
                  <a:pt x="3867535" y="5122778"/>
                  <a:pt x="3526897" y="5225036"/>
                </a:cubicBezTo>
                <a:cubicBezTo>
                  <a:pt x="3186396" y="5327806"/>
                  <a:pt x="2777866" y="5432329"/>
                  <a:pt x="2398771" y="5397154"/>
                </a:cubicBezTo>
                <a:cubicBezTo>
                  <a:pt x="2019540" y="5361468"/>
                  <a:pt x="1637694" y="5196321"/>
                  <a:pt x="1251137" y="5011566"/>
                </a:cubicBezTo>
                <a:cubicBezTo>
                  <a:pt x="928921" y="4825498"/>
                  <a:pt x="428548" y="4335676"/>
                  <a:pt x="348364" y="4036426"/>
                </a:cubicBezTo>
                <a:cubicBezTo>
                  <a:pt x="268180" y="3737176"/>
                  <a:pt x="-82248" y="2964977"/>
                  <a:pt x="17820" y="2441683"/>
                </a:cubicBezTo>
                <a:cubicBezTo>
                  <a:pt x="117889" y="1918389"/>
                  <a:pt x="122569" y="1757316"/>
                  <a:pt x="362894" y="1276624"/>
                </a:cubicBezTo>
                <a:cubicBezTo>
                  <a:pt x="659155" y="828176"/>
                  <a:pt x="1338551" y="373177"/>
                  <a:pt x="1764257" y="227256"/>
                </a:cubicBezTo>
                <a:cubicBezTo>
                  <a:pt x="2005919" y="114722"/>
                  <a:pt x="2440806" y="61902"/>
                  <a:pt x="2530583" y="37846"/>
                </a:cubicBezTo>
                <a:cubicBezTo>
                  <a:pt x="2646482" y="6791"/>
                  <a:pt x="2759910" y="-3556"/>
                  <a:pt x="2870828" y="1041"/>
                </a:cubicBezTo>
                <a:close/>
              </a:path>
            </a:pathLst>
          </a:custGeom>
        </p:spPr>
      </p:pic>
    </p:spTree>
    <p:extLst>
      <p:ext uri="{BB962C8B-B14F-4D97-AF65-F5344CB8AC3E}">
        <p14:creationId xmlns:p14="http://schemas.microsoft.com/office/powerpoint/2010/main" val="19445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ircle(in)">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01D3B63D-97A2-43B6-B140-7FADB9C541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899AB3E9-A7F5-451B-8FC3-9BBE53056F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 xmlns:a16="http://schemas.microsoft.com/office/drawing/2014/main" id="{F09BA9AB-7433-B3D0-3110-90BE0CC75987}"/>
              </a:ext>
            </a:extLst>
          </p:cNvPr>
          <p:cNvSpPr>
            <a:spLocks noGrp="1"/>
          </p:cNvSpPr>
          <p:nvPr>
            <p:ph idx="1"/>
          </p:nvPr>
        </p:nvSpPr>
        <p:spPr>
          <a:xfrm>
            <a:off x="720000" y="2541600"/>
            <a:ext cx="4991962" cy="3216273"/>
          </a:xfrm>
        </p:spPr>
        <p:txBody>
          <a:bodyPr>
            <a:normAutofit/>
          </a:bodyPr>
          <a:lstStyle/>
          <a:p>
            <a:r>
              <a:rPr lang="tr-TR" sz="3200" b="1" dirty="0">
                <a:latin typeface="Times New Roman" panose="02020603050405020304" pitchFamily="18" charset="0"/>
                <a:cs typeface="Times New Roman" panose="02020603050405020304" pitchFamily="18" charset="0"/>
              </a:rPr>
              <a:t>Tambur dizimi</a:t>
            </a:r>
            <a:endParaRPr lang="en-US" sz="3200" b="1" dirty="0">
              <a:latin typeface="Times New Roman" panose="02020603050405020304" pitchFamily="18" charset="0"/>
              <a:cs typeface="Times New Roman" panose="02020603050405020304" pitchFamily="18" charset="0"/>
            </a:endParaRPr>
          </a:p>
        </p:txBody>
      </p:sp>
      <p:pic>
        <p:nvPicPr>
          <p:cNvPr id="5" name="İçerik Yer Tutucusu 4" descr="kişi, iç mekan, insanlar, grup içeren bir resim&#10;&#10;Açıklama otomatik olarak oluşturuldu">
            <a:extLst>
              <a:ext uri="{FF2B5EF4-FFF2-40B4-BE49-F238E27FC236}">
                <a16:creationId xmlns="" xmlns:a16="http://schemas.microsoft.com/office/drawing/2014/main" id="{B5207D84-B6F3-4516-A7FD-CE12D9E0D4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0850" y="799818"/>
            <a:ext cx="7011150" cy="5258363"/>
          </a:xfrm>
          <a:custGeom>
            <a:avLst/>
            <a:gdLst/>
            <a:ahLst/>
            <a:cxnLst/>
            <a:rect l="l" t="t" r="r" b="b"/>
            <a:pathLst>
              <a:path w="5014800" h="5409338">
                <a:moveTo>
                  <a:pt x="0" y="0"/>
                </a:moveTo>
                <a:lnTo>
                  <a:pt x="5014800" y="0"/>
                </a:lnTo>
                <a:lnTo>
                  <a:pt x="5014800" y="5409338"/>
                </a:lnTo>
                <a:lnTo>
                  <a:pt x="0" y="5409338"/>
                </a:lnTo>
                <a:close/>
              </a:path>
            </a:pathLst>
          </a:custGeom>
        </p:spPr>
      </p:pic>
    </p:spTree>
    <p:extLst>
      <p:ext uri="{BB962C8B-B14F-4D97-AF65-F5344CB8AC3E}">
        <p14:creationId xmlns:p14="http://schemas.microsoft.com/office/powerpoint/2010/main" val="109444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circle(in)">
                                      <p:cBhvr>
                                        <p:cTn id="13"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5ED9E2D9-EE69-4775-8CE5-9EAC35AD2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3D75B673-1FA7-415E-8B2E-7A0550C8BD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kişi, iç mekan, insanlar, grup içeren bir resim&#10;&#10;Açıklama otomatik olarak oluşturuldu">
            <a:extLst>
              <a:ext uri="{FF2B5EF4-FFF2-40B4-BE49-F238E27FC236}">
                <a16:creationId xmlns="" xmlns:a16="http://schemas.microsoft.com/office/drawing/2014/main" id="{59AA61AA-2734-49A4-9DA4-5BD494C1459F}"/>
              </a:ext>
            </a:extLst>
          </p:cNvPr>
          <p:cNvPicPr>
            <a:picLocks noChangeAspect="1"/>
          </p:cNvPicPr>
          <p:nvPr/>
        </p:nvPicPr>
        <p:blipFill rotWithShape="1">
          <a:blip r:embed="rId2">
            <a:extLst>
              <a:ext uri="{28A0092B-C50C-407E-A947-70E740481C1C}">
                <a14:useLocalDpi xmlns:a14="http://schemas.microsoft.com/office/drawing/2010/main" val="0"/>
              </a:ext>
            </a:extLst>
          </a:blip>
          <a:srcRect l="22903" r="12533"/>
          <a:stretch/>
        </p:blipFill>
        <p:spPr>
          <a:xfrm>
            <a:off x="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9" name="Content Placeholder 8">
            <a:extLst>
              <a:ext uri="{FF2B5EF4-FFF2-40B4-BE49-F238E27FC236}">
                <a16:creationId xmlns="" xmlns:a16="http://schemas.microsoft.com/office/drawing/2014/main" id="{22A79960-EC1F-3B85-D89B-75164C619F47}"/>
              </a:ext>
            </a:extLst>
          </p:cNvPr>
          <p:cNvSpPr>
            <a:spLocks noGrp="1"/>
          </p:cNvSpPr>
          <p:nvPr>
            <p:ph idx="1"/>
          </p:nvPr>
        </p:nvSpPr>
        <p:spPr>
          <a:xfrm>
            <a:off x="6480000" y="1399592"/>
            <a:ext cx="4991962" cy="4358281"/>
          </a:xfrm>
        </p:spPr>
        <p:txBody>
          <a:bodyPr>
            <a:normAutofit/>
          </a:bodyPr>
          <a:lstStyle/>
          <a:p>
            <a:r>
              <a:rPr lang="tr-TR" sz="2800" b="1" dirty="0">
                <a:latin typeface="Times New Roman" panose="02020603050405020304" pitchFamily="18" charset="0"/>
                <a:cs typeface="Times New Roman" panose="02020603050405020304" pitchFamily="18" charset="0"/>
              </a:rPr>
              <a:t>Yağlama ve </a:t>
            </a:r>
            <a:r>
              <a:rPr lang="tr-TR" sz="2800" b="1" dirty="0" err="1">
                <a:latin typeface="Times New Roman" panose="02020603050405020304" pitchFamily="18" charset="0"/>
                <a:cs typeface="Times New Roman" panose="02020603050405020304" pitchFamily="18" charset="0"/>
              </a:rPr>
              <a:t>slim</a:t>
            </a:r>
            <a:r>
              <a:rPr lang="tr-TR" sz="2800" b="1" dirty="0">
                <a:latin typeface="Times New Roman" panose="02020603050405020304" pitchFamily="18" charset="0"/>
                <a:cs typeface="Times New Roman" panose="02020603050405020304" pitchFamily="18" charset="0"/>
              </a:rPr>
              <a:t>. </a:t>
            </a:r>
          </a:p>
          <a:p>
            <a:r>
              <a:rPr lang="tr-TR" sz="2800" b="1" dirty="0">
                <a:latin typeface="Times New Roman" panose="02020603050405020304" pitchFamily="18" charset="0"/>
                <a:cs typeface="Times New Roman" panose="02020603050405020304" pitchFamily="18" charset="0"/>
              </a:rPr>
              <a:t>Çerçeveyi renklendiren kaplama bölümünden çıkan çerçevelerin menteşe kısımları yağlanır ve fazla yağ temizlenir.</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64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circle(in)">
                                      <p:cBhvr>
                                        <p:cTn id="14" dur="20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circle(in)">
                                      <p:cBhvr>
                                        <p:cTn id="19" dur="2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11">
            <a:extLst>
              <a:ext uri="{FF2B5EF4-FFF2-40B4-BE49-F238E27FC236}">
                <a16:creationId xmlns="" xmlns:a16="http://schemas.microsoft.com/office/drawing/2014/main" id="{438E27F7-3F29-47F0-B30F-585059182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 xmlns:a16="http://schemas.microsoft.com/office/drawing/2014/main" id="{6B16CD8D-2899-43D9-995B-DD1278D6B5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15">
            <a:extLst>
              <a:ext uri="{FF2B5EF4-FFF2-40B4-BE49-F238E27FC236}">
                <a16:creationId xmlns="" xmlns:a16="http://schemas.microsoft.com/office/drawing/2014/main" id="{7F38A32B-CAD5-4D19-8E90-F63EB6902E3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a:off x="-342615" y="342615"/>
            <a:ext cx="6858000" cy="6172768"/>
          </a:xfrm>
          <a:custGeom>
            <a:avLst/>
            <a:gdLst>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4440498 w 6858000"/>
              <a:gd name="connsiteY4" fmla="*/ 5734742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0" fmla="*/ 6858000 w 6858000"/>
              <a:gd name="connsiteY0" fmla="*/ 0 h 5878098"/>
              <a:gd name="connsiteX1" fmla="*/ 6858000 w 6858000"/>
              <a:gd name="connsiteY1" fmla="*/ 5780582 h 5878098"/>
              <a:gd name="connsiteX2" fmla="*/ 6766523 w 6858000"/>
              <a:gd name="connsiteY2" fmla="*/ 5777266 h 5878098"/>
              <a:gd name="connsiteX3" fmla="*/ 5437222 w 6858000"/>
              <a:gd name="connsiteY3" fmla="*/ 5734742 h 5878098"/>
              <a:gd name="connsiteX4" fmla="*/ 4440498 w 6858000"/>
              <a:gd name="connsiteY4" fmla="*/ 5734742 h 5878098"/>
              <a:gd name="connsiteX5" fmla="*/ 582209 w 6858000"/>
              <a:gd name="connsiteY5" fmla="*/ 4121983 h 5878098"/>
              <a:gd name="connsiteX6" fmla="*/ 73548 w 6858000"/>
              <a:gd name="connsiteY6" fmla="*/ 3184291 h 5878098"/>
              <a:gd name="connsiteX7" fmla="*/ 0 w 6858000"/>
              <a:gd name="connsiteY7" fmla="*/ 2994994 h 5878098"/>
              <a:gd name="connsiteX8" fmla="*/ 0 w 6858000"/>
              <a:gd name="connsiteY8" fmla="*/ 0 h 5878098"/>
              <a:gd name="connsiteX9" fmla="*/ 6858000 w 6858000"/>
              <a:gd name="connsiteY9" fmla="*/ 0 h 5878098"/>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959581 w 6858000"/>
              <a:gd name="connsiteY5" fmla="*/ 4373609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3010841 w 6858000"/>
              <a:gd name="connsiteY3" fmla="*/ 5469518 h 5780582"/>
              <a:gd name="connsiteX4" fmla="*/ 959581 w 6858000"/>
              <a:gd name="connsiteY4" fmla="*/ 4373609 h 5780582"/>
              <a:gd name="connsiteX5" fmla="*/ 0 w 6858000"/>
              <a:gd name="connsiteY5" fmla="*/ 2994994 h 5780582"/>
              <a:gd name="connsiteX6" fmla="*/ 0 w 6858000"/>
              <a:gd name="connsiteY6" fmla="*/ 0 h 5780582"/>
              <a:gd name="connsiteX7" fmla="*/ 6858000 w 6858000"/>
              <a:gd name="connsiteY7"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264841 w 6858000"/>
              <a:gd name="connsiteY2" fmla="*/ 5442316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4516"/>
              <a:gd name="connsiteX1" fmla="*/ 6858000 w 6858000"/>
              <a:gd name="connsiteY1" fmla="*/ 5780582 h 5784516"/>
              <a:gd name="connsiteX2" fmla="*/ 3264841 w 6858000"/>
              <a:gd name="connsiteY2" fmla="*/ 5442316 h 5784516"/>
              <a:gd name="connsiteX3" fmla="*/ 959581 w 6858000"/>
              <a:gd name="connsiteY3" fmla="*/ 4373609 h 5784516"/>
              <a:gd name="connsiteX4" fmla="*/ 0 w 6858000"/>
              <a:gd name="connsiteY4" fmla="*/ 2994994 h 5784516"/>
              <a:gd name="connsiteX5" fmla="*/ 0 w 6858000"/>
              <a:gd name="connsiteY5" fmla="*/ 0 h 5784516"/>
              <a:gd name="connsiteX6" fmla="*/ 6858000 w 6858000"/>
              <a:gd name="connsiteY6" fmla="*/ 0 h 578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84516">
                <a:moveTo>
                  <a:pt x="6858000" y="0"/>
                </a:moveTo>
                <a:lnTo>
                  <a:pt x="6858000" y="5780582"/>
                </a:lnTo>
                <a:cubicBezTo>
                  <a:pt x="4704756" y="5812908"/>
                  <a:pt x="4198884" y="5641214"/>
                  <a:pt x="3264841" y="5442316"/>
                </a:cubicBezTo>
                <a:cubicBezTo>
                  <a:pt x="2330798" y="5243418"/>
                  <a:pt x="1503721" y="4781496"/>
                  <a:pt x="959581" y="4373609"/>
                </a:cubicBezTo>
                <a:cubicBezTo>
                  <a:pt x="415441" y="3965722"/>
                  <a:pt x="198635" y="3573180"/>
                  <a:pt x="0" y="2994994"/>
                </a:cubicBezTo>
                <a:lnTo>
                  <a:pt x="0" y="0"/>
                </a:lnTo>
                <a:lnTo>
                  <a:pt x="6858000" y="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5" name="İçerik Yer Tutucusu 4" descr="kişi, grup, insanlar, poz içeren bir resim&#10;&#10;Açıklama otomatik olarak oluşturuldu">
            <a:extLst>
              <a:ext uri="{FF2B5EF4-FFF2-40B4-BE49-F238E27FC236}">
                <a16:creationId xmlns="" xmlns:a16="http://schemas.microsoft.com/office/drawing/2014/main" id="{9D341597-6A98-4CBE-A758-8B7BDF4C3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228" y="499591"/>
            <a:ext cx="7811750" cy="5858813"/>
          </a:xfrm>
          <a:custGeom>
            <a:avLst/>
            <a:gdLst/>
            <a:ahLst/>
            <a:cxnLst/>
            <a:rect l="l" t="t" r="r" b="b"/>
            <a:pathLst>
              <a:path w="5015639" h="3501162">
                <a:moveTo>
                  <a:pt x="0" y="0"/>
                </a:moveTo>
                <a:lnTo>
                  <a:pt x="5015639" y="0"/>
                </a:lnTo>
                <a:lnTo>
                  <a:pt x="5015639" y="3501162"/>
                </a:lnTo>
                <a:lnTo>
                  <a:pt x="0" y="3501162"/>
                </a:lnTo>
                <a:close/>
              </a:path>
            </a:pathLst>
          </a:custGeom>
        </p:spPr>
      </p:pic>
      <p:sp>
        <p:nvSpPr>
          <p:cNvPr id="9" name="Content Placeholder 8">
            <a:extLst>
              <a:ext uri="{FF2B5EF4-FFF2-40B4-BE49-F238E27FC236}">
                <a16:creationId xmlns="" xmlns:a16="http://schemas.microsoft.com/office/drawing/2014/main" id="{7C9C67D8-C965-9B65-EF7E-1BF97F8533A2}"/>
              </a:ext>
            </a:extLst>
          </p:cNvPr>
          <p:cNvSpPr>
            <a:spLocks noGrp="1"/>
          </p:cNvSpPr>
          <p:nvPr>
            <p:ph idx="1"/>
          </p:nvPr>
        </p:nvSpPr>
        <p:spPr>
          <a:xfrm>
            <a:off x="8951167" y="1579590"/>
            <a:ext cx="2995127" cy="3698816"/>
          </a:xfrm>
        </p:spPr>
        <p:txBody>
          <a:bodyPr>
            <a:normAutofit/>
          </a:bodyPr>
          <a:lstStyle/>
          <a:p>
            <a:r>
              <a:rPr lang="tr-TR" sz="3200" b="1" dirty="0">
                <a:latin typeface="Times New Roman" panose="02020603050405020304" pitchFamily="18" charset="0"/>
                <a:cs typeface="Times New Roman" panose="02020603050405020304" pitchFamily="18" charset="0"/>
              </a:rPr>
              <a:t>Kesilen </a:t>
            </a:r>
            <a:r>
              <a:rPr lang="tr-TR" sz="3200" b="1" dirty="0" err="1">
                <a:latin typeface="Times New Roman" panose="02020603050405020304" pitchFamily="18" charset="0"/>
                <a:cs typeface="Times New Roman" panose="02020603050405020304" pitchFamily="18" charset="0"/>
              </a:rPr>
              <a:t>demolenslerin</a:t>
            </a:r>
            <a:r>
              <a:rPr lang="tr-TR" sz="3200" b="1" dirty="0">
                <a:latin typeface="Times New Roman" panose="02020603050405020304" pitchFamily="18" charset="0"/>
                <a:cs typeface="Times New Roman" panose="02020603050405020304" pitchFamily="18" charset="0"/>
              </a:rPr>
              <a:t> çerçeveye takılması</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18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0C04A63C-988E-4CDA-93A4-2FE95EAD4E5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62F244BA-9ADF-4F8B-8A82-0BCFD736C5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iç mekan, kişi, tavan, dik içeren bir resim&#10;&#10;Açıklama otomatik olarak oluşturuldu">
            <a:extLst>
              <a:ext uri="{FF2B5EF4-FFF2-40B4-BE49-F238E27FC236}">
                <a16:creationId xmlns="" xmlns:a16="http://schemas.microsoft.com/office/drawing/2014/main" id="{7142696C-3541-423A-BDCA-444B4E9E0AA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817" r="1" b="7175"/>
          <a:stretch/>
        </p:blipFill>
        <p:spPr>
          <a:xfrm>
            <a:off x="20" y="10"/>
            <a:ext cx="11717872" cy="6857990"/>
          </a:xfrm>
          <a:custGeom>
            <a:avLst/>
            <a:gdLst/>
            <a:ahLst/>
            <a:cxnLst/>
            <a:rect l="l" t="t" r="r" b="b"/>
            <a:pathLst>
              <a:path w="11717892" h="6858000">
                <a:moveTo>
                  <a:pt x="0" y="0"/>
                </a:moveTo>
                <a:lnTo>
                  <a:pt x="11717590" y="0"/>
                </a:lnTo>
                <a:lnTo>
                  <a:pt x="11717892" y="23369"/>
                </a:lnTo>
                <a:cubicBezTo>
                  <a:pt x="11712891" y="1065174"/>
                  <a:pt x="11552855" y="2043809"/>
                  <a:pt x="11552855" y="2300500"/>
                </a:cubicBezTo>
                <a:cubicBezTo>
                  <a:pt x="11552855" y="4075154"/>
                  <a:pt x="10591842" y="4734311"/>
                  <a:pt x="10136625" y="5444173"/>
                </a:cubicBezTo>
                <a:cubicBezTo>
                  <a:pt x="9984886" y="5786428"/>
                  <a:pt x="9555750" y="6221377"/>
                  <a:pt x="9041261" y="6647413"/>
                </a:cubicBezTo>
                <a:lnTo>
                  <a:pt x="8779307" y="6858000"/>
                </a:lnTo>
                <a:lnTo>
                  <a:pt x="0" y="6858000"/>
                </a:lnTo>
                <a:close/>
              </a:path>
            </a:pathLst>
          </a:custGeom>
        </p:spPr>
      </p:pic>
      <p:grpSp>
        <p:nvGrpSpPr>
          <p:cNvPr id="16" name="Group 15">
            <a:extLst>
              <a:ext uri="{FF2B5EF4-FFF2-40B4-BE49-F238E27FC236}">
                <a16:creationId xmlns="" xmlns:a16="http://schemas.microsoft.com/office/drawing/2014/main" id="{9CE01B79-04E0-42C8-9E4B-CA4E551FF13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rot="18900000">
            <a:off x="9939651" y="5331698"/>
            <a:ext cx="2117174" cy="588806"/>
            <a:chOff x="4549904" y="5078157"/>
            <a:chExt cx="3023338" cy="840818"/>
          </a:xfrm>
        </p:grpSpPr>
        <p:sp>
          <p:nvSpPr>
            <p:cNvPr id="17" name="Freeform 80">
              <a:extLst>
                <a:ext uri="{FF2B5EF4-FFF2-40B4-BE49-F238E27FC236}">
                  <a16:creationId xmlns="" xmlns:a16="http://schemas.microsoft.com/office/drawing/2014/main" id="{9FAE9CFE-04E4-41FF-9CD6-503ACF8CCDF9}"/>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84">
              <a:extLst>
                <a:ext uri="{FF2B5EF4-FFF2-40B4-BE49-F238E27FC236}">
                  <a16:creationId xmlns="" xmlns:a16="http://schemas.microsoft.com/office/drawing/2014/main" id="{07086A81-DE9F-4760-9BD1-97813462682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87">
              <a:extLst>
                <a:ext uri="{FF2B5EF4-FFF2-40B4-BE49-F238E27FC236}">
                  <a16:creationId xmlns="" xmlns:a16="http://schemas.microsoft.com/office/drawing/2014/main" id="{AFE935F5-03F4-4B67-B2F8-C1D265EE3B34}"/>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6" name="Metin kutusu 5">
            <a:extLst>
              <a:ext uri="{FF2B5EF4-FFF2-40B4-BE49-F238E27FC236}">
                <a16:creationId xmlns="" xmlns:a16="http://schemas.microsoft.com/office/drawing/2014/main" id="{4D3043B8-5F8C-4096-83C7-1DBF7388D383}"/>
              </a:ext>
            </a:extLst>
          </p:cNvPr>
          <p:cNvSpPr txBox="1"/>
          <p:nvPr/>
        </p:nvSpPr>
        <p:spPr>
          <a:xfrm>
            <a:off x="447675" y="383427"/>
            <a:ext cx="10763549" cy="584775"/>
          </a:xfrm>
          <a:prstGeom prst="rect">
            <a:avLst/>
          </a:prstGeom>
          <a:noFill/>
        </p:spPr>
        <p:txBody>
          <a:bodyPr wrap="square" rtlCol="0">
            <a:spAutoFit/>
          </a:bodyPr>
          <a:lstStyle/>
          <a:p>
            <a:r>
              <a:rPr lang="tr-TR" sz="3200" dirty="0">
                <a:highlight>
                  <a:srgbClr val="000000"/>
                </a:highlight>
                <a:latin typeface="Times New Roman" panose="02020603050405020304" pitchFamily="18" charset="0"/>
                <a:cs typeface="Times New Roman" panose="02020603050405020304" pitchFamily="18" charset="0"/>
              </a:rPr>
              <a:t>Kaynaktan çıkan çerçevenin vidaları takılıyor</a:t>
            </a:r>
          </a:p>
        </p:txBody>
      </p:sp>
    </p:spTree>
    <p:extLst>
      <p:ext uri="{BB962C8B-B14F-4D97-AF65-F5344CB8AC3E}">
        <p14:creationId xmlns:p14="http://schemas.microsoft.com/office/powerpoint/2010/main" val="167384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BDE63055-C438-4977-B234-872D73E6C45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kişi, iç mekan, tavan, insanlar içeren bir resim&#10;&#10;Açıklama otomatik olarak oluşturuldu">
            <a:extLst>
              <a:ext uri="{FF2B5EF4-FFF2-40B4-BE49-F238E27FC236}">
                <a16:creationId xmlns="" xmlns:a16="http://schemas.microsoft.com/office/drawing/2014/main" id="{D03E997A-45D2-4CC8-81E5-0B785B4F1FA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53" b="13661"/>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14" name="Rectangle 13">
            <a:extLst>
              <a:ext uri="{FF2B5EF4-FFF2-40B4-BE49-F238E27FC236}">
                <a16:creationId xmlns="" xmlns:a16="http://schemas.microsoft.com/office/drawing/2014/main" id="{497BC505-FE0C-4637-A29D-B71DFBBBAA7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a:off x="2852794"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 xmlns:a16="http://schemas.microsoft.com/office/drawing/2014/main" id="{8106C72C-129E-4671-8502-C9C7E34EE63A}"/>
              </a:ext>
            </a:extLst>
          </p:cNvPr>
          <p:cNvSpPr>
            <a:spLocks noGrp="1"/>
          </p:cNvSpPr>
          <p:nvPr>
            <p:ph type="title"/>
          </p:nvPr>
        </p:nvSpPr>
        <p:spPr>
          <a:xfrm>
            <a:off x="6480000" y="1449388"/>
            <a:ext cx="5015638" cy="2075012"/>
          </a:xfrm>
        </p:spPr>
        <p:txBody>
          <a:bodyPr vert="horz" wrap="square" lIns="0" tIns="0" rIns="0" bIns="0" rtlCol="0" anchor="b" anchorCtr="0">
            <a:normAutofit/>
          </a:bodyPr>
          <a:lstStyle/>
          <a:p>
            <a:pPr algn="ctr"/>
            <a:r>
              <a:rPr lang="tr-TR" sz="5600" spc="-100" dirty="0"/>
              <a:t>İç ve dış misina takımı</a:t>
            </a:r>
            <a:endParaRPr lang="en-US" sz="5600" spc="-100" dirty="0"/>
          </a:p>
        </p:txBody>
      </p:sp>
      <p:grpSp>
        <p:nvGrpSpPr>
          <p:cNvPr id="16" name="Group 15">
            <a:extLst>
              <a:ext uri="{FF2B5EF4-FFF2-40B4-BE49-F238E27FC236}">
                <a16:creationId xmlns="" xmlns:a16="http://schemas.microsoft.com/office/drawing/2014/main" id="{F2FD01A0-E6FF-41CD-AEBD-279232B90D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7813952" y="317452"/>
            <a:ext cx="2088038" cy="719230"/>
            <a:chOff x="4532666" y="505937"/>
            <a:chExt cx="2981730" cy="1027064"/>
          </a:xfrm>
        </p:grpSpPr>
        <p:sp>
          <p:nvSpPr>
            <p:cNvPr id="17" name="Freeform 78">
              <a:extLst>
                <a:ext uri="{FF2B5EF4-FFF2-40B4-BE49-F238E27FC236}">
                  <a16:creationId xmlns="" xmlns:a16="http://schemas.microsoft.com/office/drawing/2014/main" id="{811C6308-5554-4129-8881-A95AF512C52C}"/>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8" name="Freeform 79">
              <a:extLst>
                <a:ext uri="{FF2B5EF4-FFF2-40B4-BE49-F238E27FC236}">
                  <a16:creationId xmlns="" xmlns:a16="http://schemas.microsoft.com/office/drawing/2014/main" id="{C28F3A03-B53B-433E-8DF7-6B13336D0A5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85">
              <a:extLst>
                <a:ext uri="{FF2B5EF4-FFF2-40B4-BE49-F238E27FC236}">
                  <a16:creationId xmlns="" xmlns:a16="http://schemas.microsoft.com/office/drawing/2014/main" id="{E990BBBC-E616-4D0E-9917-A6CA72AAEA4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grpSp>
        <p:nvGrpSpPr>
          <p:cNvPr id="21" name="Group 20">
            <a:extLst>
              <a:ext uri="{FF2B5EF4-FFF2-40B4-BE49-F238E27FC236}">
                <a16:creationId xmlns="" xmlns:a16="http://schemas.microsoft.com/office/drawing/2014/main" id="{3C9AA14C-80A4-427C-A911-28CD20C56E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7865706" y="5503147"/>
            <a:ext cx="2117174" cy="588806"/>
            <a:chOff x="4549904" y="5078157"/>
            <a:chExt cx="3023338" cy="840818"/>
          </a:xfrm>
        </p:grpSpPr>
        <p:sp>
          <p:nvSpPr>
            <p:cNvPr id="22" name="Freeform 80">
              <a:extLst>
                <a:ext uri="{FF2B5EF4-FFF2-40B4-BE49-F238E27FC236}">
                  <a16:creationId xmlns="" xmlns:a16="http://schemas.microsoft.com/office/drawing/2014/main" id="{EF32CDAF-4619-4949-9516-1E042181EBF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3" name="Freeform 84">
              <a:extLst>
                <a:ext uri="{FF2B5EF4-FFF2-40B4-BE49-F238E27FC236}">
                  <a16:creationId xmlns="" xmlns:a16="http://schemas.microsoft.com/office/drawing/2014/main" id="{270C485D-6BA8-4BF7-B72C-2B14A43A6648}"/>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4" name="Freeform 87">
              <a:extLst>
                <a:ext uri="{FF2B5EF4-FFF2-40B4-BE49-F238E27FC236}">
                  <a16:creationId xmlns="" xmlns:a16="http://schemas.microsoft.com/office/drawing/2014/main" id="{79239B91-4327-43B3-AED5-CB9EC1653B47}"/>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Tree>
    <p:extLst>
      <p:ext uri="{BB962C8B-B14F-4D97-AF65-F5344CB8AC3E}">
        <p14:creationId xmlns:p14="http://schemas.microsoft.com/office/powerpoint/2010/main" val="193253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B950CAB9-F0AE-414E-805C-776919054E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227C80BC-190C-4813-9BAE-C4B56C5C7E8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 xmlns:a16="http://schemas.microsoft.com/office/drawing/2014/main" id="{8BF9376D-ACED-0356-0A0B-687F14DB5B5A}"/>
              </a:ext>
            </a:extLst>
          </p:cNvPr>
          <p:cNvSpPr>
            <a:spLocks noGrp="1"/>
          </p:cNvSpPr>
          <p:nvPr>
            <p:ph idx="1"/>
          </p:nvPr>
        </p:nvSpPr>
        <p:spPr>
          <a:xfrm>
            <a:off x="485192" y="633600"/>
            <a:ext cx="10963133" cy="1652400"/>
          </a:xfrm>
        </p:spPr>
        <p:txBody>
          <a:bodyPr>
            <a:normAutofit/>
          </a:bodyPr>
          <a:lstStyle/>
          <a:p>
            <a:r>
              <a:rPr lang="tr-TR" sz="2800" b="1" dirty="0">
                <a:latin typeface="Times New Roman" panose="02020603050405020304" pitchFamily="18" charset="0"/>
                <a:cs typeface="Times New Roman" panose="02020603050405020304" pitchFamily="18" charset="0"/>
              </a:rPr>
              <a:t>Kontrol bölümü: Tamburdan çıkan çerçeveler kontrol edilir; çizik ya da leke varsa işaretlenip polisaj bölümüne gönderilir.</a:t>
            </a:r>
            <a:endParaRPr lang="en-US" sz="2800" b="1" dirty="0">
              <a:latin typeface="Times New Roman" panose="02020603050405020304" pitchFamily="18" charset="0"/>
              <a:cs typeface="Times New Roman" panose="02020603050405020304" pitchFamily="18" charset="0"/>
            </a:endParaRPr>
          </a:p>
        </p:txBody>
      </p:sp>
      <p:pic>
        <p:nvPicPr>
          <p:cNvPr id="5" name="İçerik Yer Tutucusu 4" descr="metin, kişi, iç mekan, dik içeren bir resim&#10;&#10;Açıklama otomatik olarak oluşturuldu">
            <a:extLst>
              <a:ext uri="{FF2B5EF4-FFF2-40B4-BE49-F238E27FC236}">
                <a16:creationId xmlns="" xmlns:a16="http://schemas.microsoft.com/office/drawing/2014/main" id="{20934D52-1AFB-4186-8E7B-E78A3E36DD31}"/>
              </a:ext>
            </a:extLst>
          </p:cNvPr>
          <p:cNvPicPr>
            <a:picLocks noChangeAspect="1"/>
          </p:cNvPicPr>
          <p:nvPr/>
        </p:nvPicPr>
        <p:blipFill rotWithShape="1">
          <a:blip r:embed="rId2">
            <a:extLst>
              <a:ext uri="{28A0092B-C50C-407E-A947-70E740481C1C}">
                <a14:useLocalDpi xmlns:a14="http://schemas.microsoft.com/office/drawing/2010/main" val="0"/>
              </a:ext>
            </a:extLst>
          </a:blip>
          <a:srcRect t="18811" b="28481"/>
          <a:stretch/>
        </p:blipFill>
        <p:spPr>
          <a:xfrm>
            <a:off x="20" y="2584536"/>
            <a:ext cx="12191980" cy="4273465"/>
          </a:xfrm>
          <a:custGeom>
            <a:avLst/>
            <a:gdLst/>
            <a:ahLst/>
            <a:cxnLst/>
            <a:rect l="l" t="t" r="r" b="b"/>
            <a:pathLst>
              <a:path w="12192000" h="4273465">
                <a:moveTo>
                  <a:pt x="5674827" y="107"/>
                </a:moveTo>
                <a:cubicBezTo>
                  <a:pt x="6770307" y="-2269"/>
                  <a:pt x="8062055" y="35744"/>
                  <a:pt x="8986322" y="35744"/>
                </a:cubicBezTo>
                <a:cubicBezTo>
                  <a:pt x="10233527" y="52639"/>
                  <a:pt x="11168930" y="69533"/>
                  <a:pt x="12015248" y="52639"/>
                </a:cubicBezTo>
                <a:lnTo>
                  <a:pt x="12192000" y="60460"/>
                </a:lnTo>
                <a:lnTo>
                  <a:pt x="12192000" y="4273465"/>
                </a:lnTo>
                <a:lnTo>
                  <a:pt x="0" y="4273465"/>
                </a:lnTo>
                <a:lnTo>
                  <a:pt x="0" y="65877"/>
                </a:lnTo>
                <a:lnTo>
                  <a:pt x="107413" y="52639"/>
                </a:lnTo>
                <a:cubicBezTo>
                  <a:pt x="716168" y="1955"/>
                  <a:pt x="1725810" y="137111"/>
                  <a:pt x="4665650" y="18850"/>
                </a:cubicBezTo>
                <a:cubicBezTo>
                  <a:pt x="4966315" y="6179"/>
                  <a:pt x="5309667" y="899"/>
                  <a:pt x="5674827" y="107"/>
                </a:cubicBezTo>
                <a:close/>
              </a:path>
            </a:pathLst>
          </a:custGeom>
        </p:spPr>
      </p:pic>
    </p:spTree>
    <p:extLst>
      <p:ext uri="{BB962C8B-B14F-4D97-AF65-F5344CB8AC3E}">
        <p14:creationId xmlns:p14="http://schemas.microsoft.com/office/powerpoint/2010/main" val="267762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ircle(in)">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5ED9E2D9-EE69-4775-8CE5-9EAC35AD2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3D75B673-1FA7-415E-8B2E-7A0550C8BDD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kişi, iç mekan, insanlar, bilgisayar içeren bir resim&#10;&#10;Açıklama otomatik olarak oluşturuldu">
            <a:extLst>
              <a:ext uri="{FF2B5EF4-FFF2-40B4-BE49-F238E27FC236}">
                <a16:creationId xmlns="" xmlns:a16="http://schemas.microsoft.com/office/drawing/2014/main" id="{9DF394F4-4B85-4795-844C-728911F3C344}"/>
              </a:ext>
            </a:extLst>
          </p:cNvPr>
          <p:cNvPicPr>
            <a:picLocks noChangeAspect="1"/>
          </p:cNvPicPr>
          <p:nvPr/>
        </p:nvPicPr>
        <p:blipFill rotWithShape="1">
          <a:blip r:embed="rId2">
            <a:extLst>
              <a:ext uri="{28A0092B-C50C-407E-A947-70E740481C1C}">
                <a14:useLocalDpi xmlns:a14="http://schemas.microsoft.com/office/drawing/2010/main" val="0"/>
              </a:ext>
            </a:extLst>
          </a:blip>
          <a:srcRect l="11192" r="9179" b="-1"/>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9" name="Content Placeholder 8">
            <a:extLst>
              <a:ext uri="{FF2B5EF4-FFF2-40B4-BE49-F238E27FC236}">
                <a16:creationId xmlns="" xmlns:a16="http://schemas.microsoft.com/office/drawing/2014/main" id="{AE2CF330-CB35-2A82-A0A3-C886B1C95061}"/>
              </a:ext>
            </a:extLst>
          </p:cNvPr>
          <p:cNvSpPr>
            <a:spLocks noGrp="1"/>
          </p:cNvSpPr>
          <p:nvPr>
            <p:ph idx="1"/>
          </p:nvPr>
        </p:nvSpPr>
        <p:spPr>
          <a:xfrm>
            <a:off x="6480000" y="653144"/>
            <a:ext cx="4991962" cy="5104730"/>
          </a:xfrm>
        </p:spPr>
        <p:txBody>
          <a:bodyPr>
            <a:normAutofit/>
          </a:bodyPr>
          <a:lstStyle/>
          <a:p>
            <a:r>
              <a:rPr lang="tr-TR" sz="2800" b="1" dirty="0">
                <a:latin typeface="Times New Roman" panose="02020603050405020304" pitchFamily="18" charset="0"/>
                <a:cs typeface="Times New Roman" panose="02020603050405020304" pitchFamily="18" charset="0"/>
              </a:rPr>
              <a:t>Tambura hazırlık bölümü: Kaynaktan çıkan çerçevenin iskeleti </a:t>
            </a:r>
            <a:r>
              <a:rPr lang="tr-TR" sz="2800" b="1" dirty="0" err="1">
                <a:latin typeface="Times New Roman" panose="02020603050405020304" pitchFamily="18" charset="0"/>
                <a:cs typeface="Times New Roman" panose="02020603050405020304" pitchFamily="18" charset="0"/>
              </a:rPr>
              <a:t>olumuş</a:t>
            </a:r>
            <a:r>
              <a:rPr lang="tr-TR" sz="2800" b="1" dirty="0">
                <a:latin typeface="Times New Roman" panose="02020603050405020304" pitchFamily="18" charset="0"/>
                <a:cs typeface="Times New Roman" panose="02020603050405020304" pitchFamily="18" charset="0"/>
              </a:rPr>
              <a:t> olur ama kaynak sırasında kullanılan boraks denilen madde çerçeveyi kirletir. Hem boraks hem işlemin kirleri tamburda temizlenir. </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171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down)">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11">
            <a:extLst>
              <a:ext uri="{FF2B5EF4-FFF2-40B4-BE49-F238E27FC236}">
                <a16:creationId xmlns="" xmlns:a16="http://schemas.microsoft.com/office/drawing/2014/main" id="{44A00C45-023C-431E-B774-053A3C686B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 xmlns:a16="http://schemas.microsoft.com/office/drawing/2014/main" id="{6A8151FD-E26B-480E-A623-CFBFE3713A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15">
            <a:extLst>
              <a:ext uri="{FF2B5EF4-FFF2-40B4-BE49-F238E27FC236}">
                <a16:creationId xmlns="" xmlns:a16="http://schemas.microsoft.com/office/drawing/2014/main" id="{6BE63264-F1B8-4AB7-AD1C-4180A9D2B11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rot="16200000">
            <a:off x="-342615" y="342615"/>
            <a:ext cx="6858000" cy="6172768"/>
          </a:xfrm>
          <a:custGeom>
            <a:avLst/>
            <a:gdLst>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4440498 w 6858000"/>
              <a:gd name="connsiteY4" fmla="*/ 5734742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0" fmla="*/ 6858000 w 6858000"/>
              <a:gd name="connsiteY0" fmla="*/ 0 h 5878098"/>
              <a:gd name="connsiteX1" fmla="*/ 6858000 w 6858000"/>
              <a:gd name="connsiteY1" fmla="*/ 5780582 h 5878098"/>
              <a:gd name="connsiteX2" fmla="*/ 6766523 w 6858000"/>
              <a:gd name="connsiteY2" fmla="*/ 5777266 h 5878098"/>
              <a:gd name="connsiteX3" fmla="*/ 5437222 w 6858000"/>
              <a:gd name="connsiteY3" fmla="*/ 5734742 h 5878098"/>
              <a:gd name="connsiteX4" fmla="*/ 4440498 w 6858000"/>
              <a:gd name="connsiteY4" fmla="*/ 5734742 h 5878098"/>
              <a:gd name="connsiteX5" fmla="*/ 582209 w 6858000"/>
              <a:gd name="connsiteY5" fmla="*/ 4121983 h 5878098"/>
              <a:gd name="connsiteX6" fmla="*/ 73548 w 6858000"/>
              <a:gd name="connsiteY6" fmla="*/ 3184291 h 5878098"/>
              <a:gd name="connsiteX7" fmla="*/ 0 w 6858000"/>
              <a:gd name="connsiteY7" fmla="*/ 2994994 h 5878098"/>
              <a:gd name="connsiteX8" fmla="*/ 0 w 6858000"/>
              <a:gd name="connsiteY8" fmla="*/ 0 h 5878098"/>
              <a:gd name="connsiteX9" fmla="*/ 6858000 w 6858000"/>
              <a:gd name="connsiteY9" fmla="*/ 0 h 5878098"/>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959581 w 6858000"/>
              <a:gd name="connsiteY5" fmla="*/ 4373609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3010841 w 6858000"/>
              <a:gd name="connsiteY3" fmla="*/ 5469518 h 5780582"/>
              <a:gd name="connsiteX4" fmla="*/ 959581 w 6858000"/>
              <a:gd name="connsiteY4" fmla="*/ 4373609 h 5780582"/>
              <a:gd name="connsiteX5" fmla="*/ 0 w 6858000"/>
              <a:gd name="connsiteY5" fmla="*/ 2994994 h 5780582"/>
              <a:gd name="connsiteX6" fmla="*/ 0 w 6858000"/>
              <a:gd name="connsiteY6" fmla="*/ 0 h 5780582"/>
              <a:gd name="connsiteX7" fmla="*/ 6858000 w 6858000"/>
              <a:gd name="connsiteY7"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264841 w 6858000"/>
              <a:gd name="connsiteY2" fmla="*/ 5442316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4516"/>
              <a:gd name="connsiteX1" fmla="*/ 6858000 w 6858000"/>
              <a:gd name="connsiteY1" fmla="*/ 5780582 h 5784516"/>
              <a:gd name="connsiteX2" fmla="*/ 3264841 w 6858000"/>
              <a:gd name="connsiteY2" fmla="*/ 5442316 h 5784516"/>
              <a:gd name="connsiteX3" fmla="*/ 959581 w 6858000"/>
              <a:gd name="connsiteY3" fmla="*/ 4373609 h 5784516"/>
              <a:gd name="connsiteX4" fmla="*/ 0 w 6858000"/>
              <a:gd name="connsiteY4" fmla="*/ 2994994 h 5784516"/>
              <a:gd name="connsiteX5" fmla="*/ 0 w 6858000"/>
              <a:gd name="connsiteY5" fmla="*/ 0 h 5784516"/>
              <a:gd name="connsiteX6" fmla="*/ 6858000 w 6858000"/>
              <a:gd name="connsiteY6" fmla="*/ 0 h 578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84516">
                <a:moveTo>
                  <a:pt x="6858000" y="0"/>
                </a:moveTo>
                <a:lnTo>
                  <a:pt x="6858000" y="5780582"/>
                </a:lnTo>
                <a:cubicBezTo>
                  <a:pt x="4704756" y="5812908"/>
                  <a:pt x="4198884" y="5641214"/>
                  <a:pt x="3264841" y="5442316"/>
                </a:cubicBezTo>
                <a:cubicBezTo>
                  <a:pt x="2330798" y="5243418"/>
                  <a:pt x="1503721" y="4781496"/>
                  <a:pt x="959581" y="4373609"/>
                </a:cubicBezTo>
                <a:cubicBezTo>
                  <a:pt x="415441" y="3965722"/>
                  <a:pt x="198635" y="3573180"/>
                  <a:pt x="0" y="2994994"/>
                </a:cubicBezTo>
                <a:lnTo>
                  <a:pt x="0" y="0"/>
                </a:lnTo>
                <a:lnTo>
                  <a:pt x="6858000" y="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pic>
        <p:nvPicPr>
          <p:cNvPr id="5" name="İçerik Yer Tutucusu 4" descr="metin, iç mekan, tavan, kişi içeren bir resim&#10;&#10;Açıklama otomatik olarak oluşturuldu">
            <a:extLst>
              <a:ext uri="{FF2B5EF4-FFF2-40B4-BE49-F238E27FC236}">
                <a16:creationId xmlns="" xmlns:a16="http://schemas.microsoft.com/office/drawing/2014/main" id="{E3F4BBE9-345E-4986-A3F0-50491F4F41BF}"/>
              </a:ext>
            </a:extLst>
          </p:cNvPr>
          <p:cNvPicPr>
            <a:picLocks noChangeAspect="1"/>
          </p:cNvPicPr>
          <p:nvPr/>
        </p:nvPicPr>
        <p:blipFill rotWithShape="1">
          <a:blip r:embed="rId2">
            <a:extLst>
              <a:ext uri="{28A0092B-C50C-407E-A947-70E740481C1C}">
                <a14:useLocalDpi xmlns:a14="http://schemas.microsoft.com/office/drawing/2010/main" val="0"/>
              </a:ext>
            </a:extLst>
          </a:blip>
          <a:srcRect t="400" r="-1" b="5444"/>
          <a:stretch/>
        </p:blipFill>
        <p:spPr>
          <a:xfrm>
            <a:off x="4406122" y="1610005"/>
            <a:ext cx="6940395" cy="4345582"/>
          </a:xfrm>
          <a:custGeom>
            <a:avLst/>
            <a:gdLst/>
            <a:ahLst/>
            <a:cxnLst/>
            <a:rect l="l" t="t" r="r" b="b"/>
            <a:pathLst>
              <a:path w="5078861" h="3180022">
                <a:moveTo>
                  <a:pt x="3276428" y="2"/>
                </a:moveTo>
                <a:cubicBezTo>
                  <a:pt x="3304302" y="21"/>
                  <a:pt x="3329599" y="233"/>
                  <a:pt x="3351926" y="662"/>
                </a:cubicBezTo>
                <a:cubicBezTo>
                  <a:pt x="3709493" y="17196"/>
                  <a:pt x="4341946" y="169233"/>
                  <a:pt x="4641167" y="448987"/>
                </a:cubicBezTo>
                <a:cubicBezTo>
                  <a:pt x="4946649" y="631788"/>
                  <a:pt x="5056849" y="1024552"/>
                  <a:pt x="5077430" y="1613913"/>
                </a:cubicBezTo>
                <a:cubicBezTo>
                  <a:pt x="5091263" y="2010042"/>
                  <a:pt x="5005018" y="2303257"/>
                  <a:pt x="4809735" y="2513219"/>
                </a:cubicBezTo>
                <a:cubicBezTo>
                  <a:pt x="4627124" y="2809799"/>
                  <a:pt x="4047725" y="3071868"/>
                  <a:pt x="3654311" y="3133974"/>
                </a:cubicBezTo>
                <a:cubicBezTo>
                  <a:pt x="3260559" y="3186418"/>
                  <a:pt x="2883382" y="3160895"/>
                  <a:pt x="2594283" y="3170991"/>
                </a:cubicBezTo>
                <a:cubicBezTo>
                  <a:pt x="2199182" y="3184788"/>
                  <a:pt x="1533580" y="3188685"/>
                  <a:pt x="1300277" y="3138791"/>
                </a:cubicBezTo>
                <a:cubicBezTo>
                  <a:pt x="1096221" y="3097550"/>
                  <a:pt x="527513" y="2836879"/>
                  <a:pt x="328033" y="2650376"/>
                </a:cubicBezTo>
                <a:cubicBezTo>
                  <a:pt x="128553" y="2463873"/>
                  <a:pt x="18354" y="2071110"/>
                  <a:pt x="1147" y="1578365"/>
                </a:cubicBezTo>
                <a:cubicBezTo>
                  <a:pt x="-16060" y="1085620"/>
                  <a:pt x="163176" y="692423"/>
                  <a:pt x="348823" y="482798"/>
                </a:cubicBezTo>
                <a:cubicBezTo>
                  <a:pt x="640811" y="279132"/>
                  <a:pt x="1347172" y="60997"/>
                  <a:pt x="1607361" y="51911"/>
                </a:cubicBezTo>
                <a:cubicBezTo>
                  <a:pt x="1860322" y="43077"/>
                  <a:pt x="2858319" y="-276"/>
                  <a:pt x="3276428" y="2"/>
                </a:cubicBezTo>
                <a:close/>
              </a:path>
            </a:pathLst>
          </a:custGeom>
        </p:spPr>
      </p:pic>
      <p:sp>
        <p:nvSpPr>
          <p:cNvPr id="9" name="Content Placeholder 8">
            <a:extLst>
              <a:ext uri="{FF2B5EF4-FFF2-40B4-BE49-F238E27FC236}">
                <a16:creationId xmlns="" xmlns:a16="http://schemas.microsoft.com/office/drawing/2014/main" id="{891C0853-59B0-F85D-DED5-D8931E8BABD5}"/>
              </a:ext>
            </a:extLst>
          </p:cNvPr>
          <p:cNvSpPr>
            <a:spLocks noGrp="1"/>
          </p:cNvSpPr>
          <p:nvPr>
            <p:ph idx="1"/>
          </p:nvPr>
        </p:nvSpPr>
        <p:spPr>
          <a:xfrm>
            <a:off x="1091682" y="633599"/>
            <a:ext cx="10380280" cy="5135375"/>
          </a:xfrm>
        </p:spPr>
        <p:txBody>
          <a:bodyPr>
            <a:normAutofit/>
          </a:bodyPr>
          <a:lstStyle/>
          <a:p>
            <a:r>
              <a:rPr lang="tr-TR" sz="3200" b="1" dirty="0" err="1">
                <a:latin typeface="Times New Roman" panose="02020603050405020304" pitchFamily="18" charset="0"/>
                <a:cs typeface="Times New Roman" panose="02020603050405020304" pitchFamily="18" charset="0"/>
              </a:rPr>
              <a:t>Demolens</a:t>
            </a:r>
            <a:r>
              <a:rPr lang="tr-TR" sz="3200" b="1" dirty="0">
                <a:latin typeface="Times New Roman" panose="02020603050405020304" pitchFamily="18" charset="0"/>
                <a:cs typeface="Times New Roman" panose="02020603050405020304" pitchFamily="18" charset="0"/>
              </a:rPr>
              <a:t> camlara marka baskısı </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793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 xmlns:a16="http://schemas.microsoft.com/office/drawing/2014/main" id="{7FEECB93-933C-477B-BC7D-C2F2F6271A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metin, iç mekan, kişi, tavan içeren bir resim&#10;&#10;Açıklama otomatik olarak oluşturuldu">
            <a:extLst>
              <a:ext uri="{FF2B5EF4-FFF2-40B4-BE49-F238E27FC236}">
                <a16:creationId xmlns="" xmlns:a16="http://schemas.microsoft.com/office/drawing/2014/main" id="{DE0439B9-8B27-40A7-8402-B8E9DDCD86B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569" b="8431"/>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 xmlns:a16="http://schemas.microsoft.com/office/drawing/2014/main" id="{497BC505-FE0C-4637-A29D-B71DFBBBAA7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 xmlns:a16="http://schemas.microsoft.com/office/drawing/2014/main" id="{4C40E6D5-64F0-4221-89B7-25F0F79FA9DC}"/>
              </a:ext>
            </a:extLst>
          </p:cNvPr>
          <p:cNvSpPr>
            <a:spLocks noGrp="1"/>
          </p:cNvSpPr>
          <p:nvPr>
            <p:ph type="title"/>
          </p:nvPr>
        </p:nvSpPr>
        <p:spPr>
          <a:xfrm>
            <a:off x="720000" y="1455847"/>
            <a:ext cx="5015638" cy="2068553"/>
          </a:xfrm>
        </p:spPr>
        <p:txBody>
          <a:bodyPr vert="horz" wrap="square" lIns="0" tIns="0" rIns="0" bIns="0" rtlCol="0" anchor="b" anchorCtr="0">
            <a:normAutofit/>
          </a:bodyPr>
          <a:lstStyle/>
          <a:p>
            <a:pPr algn="ctr"/>
            <a:r>
              <a:rPr lang="en-US" sz="5600" spc="-100" dirty="0" err="1"/>
              <a:t>Paketleme</a:t>
            </a:r>
            <a:endParaRPr lang="en-US" sz="5600" spc="-100" dirty="0"/>
          </a:p>
        </p:txBody>
      </p:sp>
      <p:grpSp>
        <p:nvGrpSpPr>
          <p:cNvPr id="35" name="Group 34">
            <a:extLst>
              <a:ext uri="{FF2B5EF4-FFF2-40B4-BE49-F238E27FC236}">
                <a16:creationId xmlns="" xmlns:a16="http://schemas.microsoft.com/office/drawing/2014/main" id="{F2FD01A0-E6FF-41CD-AEBD-279232B90D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965602" y="317452"/>
            <a:ext cx="2088038" cy="719230"/>
            <a:chOff x="4532666" y="505937"/>
            <a:chExt cx="2981730" cy="1027064"/>
          </a:xfrm>
        </p:grpSpPr>
        <p:sp>
          <p:nvSpPr>
            <p:cNvPr id="36" name="Freeform 78">
              <a:extLst>
                <a:ext uri="{FF2B5EF4-FFF2-40B4-BE49-F238E27FC236}">
                  <a16:creationId xmlns="" xmlns:a16="http://schemas.microsoft.com/office/drawing/2014/main" id="{811C6308-5554-4129-8881-A95AF512C52C}"/>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7" name="Freeform 79">
              <a:extLst>
                <a:ext uri="{FF2B5EF4-FFF2-40B4-BE49-F238E27FC236}">
                  <a16:creationId xmlns="" xmlns:a16="http://schemas.microsoft.com/office/drawing/2014/main" id="{C28F3A03-B53B-433E-8DF7-6B13336D0A5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38" name="Freeform 85">
              <a:extLst>
                <a:ext uri="{FF2B5EF4-FFF2-40B4-BE49-F238E27FC236}">
                  <a16:creationId xmlns="" xmlns:a16="http://schemas.microsoft.com/office/drawing/2014/main" id="{E990BBBC-E616-4D0E-9917-A6CA72AAEA42}"/>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grpSp>
        <p:nvGrpSpPr>
          <p:cNvPr id="40" name="Group 39">
            <a:extLst>
              <a:ext uri="{FF2B5EF4-FFF2-40B4-BE49-F238E27FC236}">
                <a16:creationId xmlns="" xmlns:a16="http://schemas.microsoft.com/office/drawing/2014/main" id="{3C9AA14C-80A4-427C-A911-28CD20C56E5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2017356" y="5503147"/>
            <a:ext cx="2117174" cy="588806"/>
            <a:chOff x="4549904" y="5078157"/>
            <a:chExt cx="3023338" cy="840818"/>
          </a:xfrm>
        </p:grpSpPr>
        <p:sp>
          <p:nvSpPr>
            <p:cNvPr id="41" name="Freeform 80">
              <a:extLst>
                <a:ext uri="{FF2B5EF4-FFF2-40B4-BE49-F238E27FC236}">
                  <a16:creationId xmlns="" xmlns:a16="http://schemas.microsoft.com/office/drawing/2014/main" id="{EF32CDAF-4619-4949-9516-1E042181EBF3}"/>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2" name="Freeform 84">
              <a:extLst>
                <a:ext uri="{FF2B5EF4-FFF2-40B4-BE49-F238E27FC236}">
                  <a16:creationId xmlns="" xmlns:a16="http://schemas.microsoft.com/office/drawing/2014/main" id="{270C485D-6BA8-4BF7-B72C-2B14A43A6648}"/>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3" name="Freeform 87">
              <a:extLst>
                <a:ext uri="{FF2B5EF4-FFF2-40B4-BE49-F238E27FC236}">
                  <a16:creationId xmlns="" xmlns:a16="http://schemas.microsoft.com/office/drawing/2014/main" id="{79239B91-4327-43B3-AED5-CB9EC1653B47}"/>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Tree>
    <p:extLst>
      <p:ext uri="{BB962C8B-B14F-4D97-AF65-F5344CB8AC3E}">
        <p14:creationId xmlns:p14="http://schemas.microsoft.com/office/powerpoint/2010/main" val="55035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09646535-AEF6-4883-A4F9-EEC1F8B43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37D7CF97-C693-42F5-AFF2-9C4EBFE0E6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descr="metin, bina, açık hava, kişi içeren bir resim&#10;&#10;Açıklama otomatik olarak oluşturuldu">
            <a:extLst>
              <a:ext uri="{FF2B5EF4-FFF2-40B4-BE49-F238E27FC236}">
                <a16:creationId xmlns="" xmlns:a16="http://schemas.microsoft.com/office/drawing/2014/main" id="{E745D099-EF07-4D3C-BDE6-C1A98258DEE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566" b="26451"/>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062862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D2D0E63-EEBB-4EC2-87FB-88F9D3C1E551}"/>
              </a:ext>
            </a:extLst>
          </p:cNvPr>
          <p:cNvSpPr>
            <a:spLocks noGrp="1"/>
          </p:cNvSpPr>
          <p:nvPr>
            <p:ph type="title"/>
          </p:nvPr>
        </p:nvSpPr>
        <p:spPr/>
        <p:txBody>
          <a:bodyPr/>
          <a:lstStyle/>
          <a:p>
            <a:endParaRPr lang="tr-TR"/>
          </a:p>
        </p:txBody>
      </p:sp>
      <p:sp>
        <p:nvSpPr>
          <p:cNvPr id="3" name="İçerik Yer Tutucusu 2">
            <a:extLst>
              <a:ext uri="{FF2B5EF4-FFF2-40B4-BE49-F238E27FC236}">
                <a16:creationId xmlns="" xmlns:a16="http://schemas.microsoft.com/office/drawing/2014/main" id="{8DC280B4-3111-4F63-B05A-D22691D8337D}"/>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4143125207"/>
      </p:ext>
    </p:extLst>
  </p:cSld>
  <p:clrMapOvr>
    <a:masterClrMapping/>
  </p:clrMapOvr>
</p:sld>
</file>

<file path=ppt/theme/theme1.xml><?xml version="1.0" encoding="utf-8"?>
<a:theme xmlns:a="http://schemas.openxmlformats.org/drawingml/2006/main" name="BlobVTI">
  <a:themeElements>
    <a:clrScheme name="AnalogousFromDarkSeedRightStep">
      <a:dk1>
        <a:srgbClr val="000000"/>
      </a:dk1>
      <a:lt1>
        <a:srgbClr val="FFFFFF"/>
      </a:lt1>
      <a:dk2>
        <a:srgbClr val="1B2B30"/>
      </a:dk2>
      <a:lt2>
        <a:srgbClr val="F3F0F1"/>
      </a:lt2>
      <a:accent1>
        <a:srgbClr val="45B19B"/>
      </a:accent1>
      <a:accent2>
        <a:srgbClr val="3B98B1"/>
      </a:accent2>
      <a:accent3>
        <a:srgbClr val="4D79C3"/>
      </a:accent3>
      <a:accent4>
        <a:srgbClr val="4D48B7"/>
      </a:accent4>
      <a:accent5>
        <a:srgbClr val="844DC3"/>
      </a:accent5>
      <a:accent6>
        <a:srgbClr val="A33BB1"/>
      </a:accent6>
      <a:hlink>
        <a:srgbClr val="779431"/>
      </a:hlink>
      <a:folHlink>
        <a:srgbClr val="7F7F7F"/>
      </a:folHlink>
    </a:clrScheme>
    <a:fontScheme name="Blob">
      <a:majorFont>
        <a:latin typeface="Sagona Book"/>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BlobVTI" id="{06D3AACF-B619-4265-899F-5E2FB3A445D5}" vid="{F5918863-BA1A-4735-81A8-3E7BFBDA8478}"/>
    </a:ext>
  </a:extLst>
</a:theme>
</file>

<file path=docProps/app.xml><?xml version="1.0" encoding="utf-8"?>
<Properties xmlns="http://schemas.openxmlformats.org/officeDocument/2006/extended-properties" xmlns:vt="http://schemas.openxmlformats.org/officeDocument/2006/docPropsVTypes">
  <TotalTime>129</TotalTime>
  <Words>680</Words>
  <Application>Microsoft Office PowerPoint</Application>
  <PresentationFormat>Özel</PresentationFormat>
  <Paragraphs>49</Paragraphs>
  <Slides>31</Slides>
  <Notes>0</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BlobVTI</vt:lpstr>
      <vt:lpstr>Pertek Sakine Genç Meslek Yüksekokulu</vt:lpstr>
      <vt:lpstr>EĞİTİM  GEZİSİ </vt:lpstr>
      <vt:lpstr>Projeyi Hazırlayanlar </vt:lpstr>
      <vt:lpstr>Projemiz </vt:lpstr>
      <vt:lpstr>Peki ne yaptık ?</vt:lpstr>
      <vt:lpstr>PowerPoint Sunusu</vt:lpstr>
      <vt:lpstr>Gözlük Fabrikalarında Üretim Hattı Nasıl İşler? </vt:lpstr>
      <vt:lpstr>Gözlük Fabrikalarında Üretim Hattı Nasıl İşler? </vt:lpstr>
      <vt:lpstr>Gözlük Fabrikalarında Üretim Hattı Nasıl İşler? </vt:lpstr>
      <vt:lpstr>Gözlük Fabrikalarında Üretim Hattı Nasıl İşler? </vt:lpstr>
      <vt:lpstr>Gözlük Fabrikalarında Üretim Hattı Nasıl İşler? </vt:lpstr>
      <vt:lpstr>Gözlük Fabrikalarında Üretim Hattı Nasıl İşler? </vt:lpstr>
      <vt:lpstr> </vt:lpstr>
      <vt:lpstr>Günışığı dergisine verdiği bir röportajda Mehmet Kutlu:</vt:lpstr>
      <vt:lpstr>Bir Gözlüğün Serüveni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İç ve dış misina takımı</vt:lpstr>
      <vt:lpstr>PowerPoint Sunusu</vt:lpstr>
      <vt:lpstr>PowerPoint Sunusu</vt:lpstr>
      <vt:lpstr>PowerPoint Sunusu</vt:lpstr>
      <vt:lpstr>Paketleme</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FABRİKA GEZİSİ</dc:title>
  <dc:creator>Zeynep Güler</dc:creator>
  <cp:lastModifiedBy>Aysun</cp:lastModifiedBy>
  <cp:revision>4</cp:revision>
  <dcterms:created xsi:type="dcterms:W3CDTF">2022-05-25T18:11:01Z</dcterms:created>
  <dcterms:modified xsi:type="dcterms:W3CDTF">2025-03-10T18:18:02Z</dcterms:modified>
</cp:coreProperties>
</file>