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9" autoAdjust="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328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328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328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125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746"/>
            <a:ext cx="9143999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089789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-687" y="52323"/>
            <a:ext cx="9145576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2765" y="1032192"/>
            <a:ext cx="5538469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2328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0232" y="1870253"/>
            <a:ext cx="7963534" cy="430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277" y="2443098"/>
            <a:ext cx="73336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8255">
              <a:lnSpc>
                <a:spcPct val="100000"/>
              </a:lnSpc>
              <a:spcBef>
                <a:spcPts val="100"/>
              </a:spcBef>
              <a:tabLst>
                <a:tab pos="2873375" algn="l"/>
              </a:tabLst>
            </a:pPr>
            <a:r>
              <a:rPr sz="4800" spc="-5" dirty="0">
                <a:solidFill>
                  <a:srgbClr val="FF0000"/>
                </a:solidFill>
              </a:rPr>
              <a:t>ÇALIŞMA </a:t>
            </a:r>
            <a:r>
              <a:rPr sz="4800" dirty="0">
                <a:solidFill>
                  <a:srgbClr val="FF0000"/>
                </a:solidFill>
              </a:rPr>
              <a:t> </a:t>
            </a:r>
            <a:r>
              <a:rPr sz="4800" spc="-125" dirty="0">
                <a:solidFill>
                  <a:srgbClr val="FF0000"/>
                </a:solidFill>
              </a:rPr>
              <a:t>MEVZUATI	</a:t>
            </a:r>
            <a:r>
              <a:rPr sz="4800" dirty="0">
                <a:solidFill>
                  <a:srgbClr val="FF0000"/>
                </a:solidFill>
              </a:rPr>
              <a:t>İLE</a:t>
            </a:r>
            <a:r>
              <a:rPr sz="4800" spc="-40" dirty="0">
                <a:solidFill>
                  <a:srgbClr val="FF0000"/>
                </a:solidFill>
              </a:rPr>
              <a:t> </a:t>
            </a:r>
            <a:r>
              <a:rPr sz="4800" spc="-45" dirty="0">
                <a:solidFill>
                  <a:srgbClr val="FF0000"/>
                </a:solidFill>
              </a:rPr>
              <a:t>İLGİLİ</a:t>
            </a:r>
            <a:r>
              <a:rPr sz="4800" dirty="0">
                <a:solidFill>
                  <a:srgbClr val="FF0000"/>
                </a:solidFill>
              </a:rPr>
              <a:t> </a:t>
            </a:r>
            <a:r>
              <a:rPr sz="4800" spc="-35" dirty="0">
                <a:solidFill>
                  <a:srgbClr val="FF0000"/>
                </a:solidFill>
              </a:rPr>
              <a:t>BİLGİLER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3209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YENİ</a:t>
            </a:r>
            <a:r>
              <a:rPr spc="-20" dirty="0"/>
              <a:t> </a:t>
            </a:r>
            <a:r>
              <a:rPr spc="-40" dirty="0"/>
              <a:t>KAVRAM </a:t>
            </a:r>
            <a:r>
              <a:rPr spc="-5" dirty="0"/>
              <a:t>VE</a:t>
            </a:r>
            <a:r>
              <a:rPr spc="-20" dirty="0"/>
              <a:t> </a:t>
            </a:r>
            <a:r>
              <a:rPr spc="-50" dirty="0"/>
              <a:t>TANIMLAR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577" y="1908111"/>
            <a:ext cx="7644765" cy="406844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396240" indent="55880">
              <a:lnSpc>
                <a:spcPct val="90000"/>
              </a:lnSpc>
              <a:spcBef>
                <a:spcPts val="414"/>
              </a:spcBef>
              <a:tabLst>
                <a:tab pos="2948940" algn="l"/>
                <a:tab pos="5902325" algn="l"/>
              </a:tabLst>
            </a:pPr>
            <a:r>
              <a:rPr sz="2600" b="1" dirty="0">
                <a:latin typeface="Constantia"/>
                <a:cs typeface="Constantia"/>
              </a:rPr>
              <a:t>İŞ</a:t>
            </a:r>
            <a:r>
              <a:rPr sz="2600" b="1" spc="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G</a:t>
            </a:r>
            <a:r>
              <a:rPr sz="2600" b="1" dirty="0">
                <a:latin typeface="Constantia"/>
                <a:cs typeface="Constantia"/>
              </a:rPr>
              <a:t>ÜV</a:t>
            </a:r>
            <a:r>
              <a:rPr sz="2600" b="1" spc="-10" dirty="0">
                <a:latin typeface="Constantia"/>
                <a:cs typeface="Constantia"/>
              </a:rPr>
              <a:t>E</a:t>
            </a:r>
            <a:r>
              <a:rPr sz="2600" b="1" dirty="0">
                <a:latin typeface="Constantia"/>
                <a:cs typeface="Constantia"/>
              </a:rPr>
              <a:t>N</a:t>
            </a:r>
            <a:r>
              <a:rPr sz="2600" b="1" spc="-10" dirty="0">
                <a:latin typeface="Constantia"/>
                <a:cs typeface="Constantia"/>
              </a:rPr>
              <a:t>L</a:t>
            </a:r>
            <a:r>
              <a:rPr sz="2600" b="1" dirty="0">
                <a:latin typeface="Constantia"/>
                <a:cs typeface="Constantia"/>
              </a:rPr>
              <a:t>İĞİ U</a:t>
            </a:r>
            <a:r>
              <a:rPr sz="2600" b="1" spc="5" dirty="0">
                <a:latin typeface="Constantia"/>
                <a:cs typeface="Constantia"/>
              </a:rPr>
              <a:t>Z</a:t>
            </a:r>
            <a:r>
              <a:rPr sz="2600" b="1" spc="-5" dirty="0">
                <a:latin typeface="Constantia"/>
                <a:cs typeface="Constantia"/>
              </a:rPr>
              <a:t>MAN</a:t>
            </a:r>
            <a:r>
              <a:rPr sz="2600" b="1" dirty="0">
                <a:latin typeface="Constantia"/>
                <a:cs typeface="Constantia"/>
              </a:rPr>
              <a:t>I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:</a:t>
            </a:r>
            <a:r>
              <a:rPr sz="2600" b="1" spc="1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İ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30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enl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ği  </a:t>
            </a:r>
            <a:r>
              <a:rPr sz="2600" spc="-5" dirty="0">
                <a:latin typeface="Constantia"/>
                <a:cs typeface="Constantia"/>
              </a:rPr>
              <a:t>alanında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görev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yapmak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üzere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Bakanlıkça	</a:t>
            </a:r>
            <a:r>
              <a:rPr sz="2600" spc="-10" dirty="0">
                <a:latin typeface="Constantia"/>
                <a:cs typeface="Constantia"/>
              </a:rPr>
              <a:t>yetkilen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-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dirilmiş, iş </a:t>
            </a:r>
            <a:r>
              <a:rPr sz="2600" spc="-10" dirty="0">
                <a:latin typeface="Constantia"/>
                <a:cs typeface="Constantia"/>
              </a:rPr>
              <a:t>güvenliği </a:t>
            </a:r>
            <a:r>
              <a:rPr sz="2600" spc="-5" dirty="0">
                <a:latin typeface="Constantia"/>
                <a:cs typeface="Constantia"/>
              </a:rPr>
              <a:t>uzmanlığı </a:t>
            </a:r>
            <a:r>
              <a:rPr sz="2600" spc="-10" dirty="0">
                <a:latin typeface="Constantia"/>
                <a:cs typeface="Constantia"/>
              </a:rPr>
              <a:t>belgesine </a:t>
            </a:r>
            <a:r>
              <a:rPr sz="2600" spc="-5" dirty="0">
                <a:latin typeface="Constantia"/>
                <a:cs typeface="Constantia"/>
              </a:rPr>
              <a:t>sahip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mühendis,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mimar	</a:t>
            </a:r>
            <a:r>
              <a:rPr sz="2600" b="1" spc="-20" dirty="0">
                <a:solidFill>
                  <a:srgbClr val="FF0000"/>
                </a:solidFill>
                <a:latin typeface="Constantia"/>
                <a:cs typeface="Constantia"/>
              </a:rPr>
              <a:t>veya</a:t>
            </a:r>
            <a:r>
              <a:rPr sz="2600" b="1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teknik</a:t>
            </a:r>
            <a:r>
              <a:rPr sz="2600" b="1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eleman</a:t>
            </a:r>
            <a:r>
              <a:rPr sz="2600" spc="5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5244">
              <a:lnSpc>
                <a:spcPts val="2960"/>
              </a:lnSpc>
              <a:spcBef>
                <a:spcPts val="320"/>
              </a:spcBef>
            </a:pPr>
            <a:r>
              <a:rPr sz="2600" b="1" spc="-45" dirty="0">
                <a:latin typeface="Constantia"/>
                <a:cs typeface="Constantia"/>
              </a:rPr>
              <a:t>ORTAK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SAĞLIK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VE</a:t>
            </a:r>
            <a:r>
              <a:rPr sz="2600" b="1" spc="-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GÜVENLİK</a:t>
            </a:r>
            <a:r>
              <a:rPr sz="2600" b="1" spc="-2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BİRİMİ:</a:t>
            </a:r>
            <a:r>
              <a:rPr sz="2600" dirty="0">
                <a:latin typeface="Constantia"/>
                <a:cs typeface="Constantia"/>
              </a:rPr>
              <a:t>Kamu</a:t>
            </a:r>
            <a:endParaRPr sz="2600">
              <a:latin typeface="Constantia"/>
              <a:cs typeface="Constantia"/>
            </a:endParaRPr>
          </a:p>
          <a:p>
            <a:pPr marL="12700" marR="5080">
              <a:lnSpc>
                <a:spcPct val="90000"/>
              </a:lnSpc>
              <a:spcBef>
                <a:spcPts val="150"/>
              </a:spcBef>
              <a:tabLst>
                <a:tab pos="1824355" algn="l"/>
              </a:tabLst>
            </a:pPr>
            <a:r>
              <a:rPr sz="2600" spc="-5" dirty="0">
                <a:latin typeface="Constantia"/>
                <a:cs typeface="Constantia"/>
              </a:rPr>
              <a:t>kurum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5" dirty="0">
                <a:latin typeface="Constantia"/>
                <a:cs typeface="Constantia"/>
              </a:rPr>
              <a:t>kuruluşları, </a:t>
            </a:r>
            <a:r>
              <a:rPr sz="2600" spc="-15" dirty="0">
                <a:latin typeface="Constantia"/>
                <a:cs typeface="Constantia"/>
              </a:rPr>
              <a:t>organize </a:t>
            </a:r>
            <a:r>
              <a:rPr sz="2600" spc="-10" dirty="0">
                <a:latin typeface="Constantia"/>
                <a:cs typeface="Constantia"/>
              </a:rPr>
              <a:t>sanayi bölgeleri </a:t>
            </a:r>
            <a:r>
              <a:rPr sz="2600" dirty="0">
                <a:latin typeface="Constantia"/>
                <a:cs typeface="Constantia"/>
              </a:rPr>
              <a:t>ile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Türk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Ticaret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Kanununa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göre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faaliyet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gösteren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şirketler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fın</a:t>
            </a:r>
            <a:r>
              <a:rPr sz="2600" spc="5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,	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iş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eri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sa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ğ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ığ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iği  hizmetlerini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sunmak 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üzere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kurulan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gerekli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donanım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6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personele</a:t>
            </a:r>
            <a:r>
              <a:rPr sz="2600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sa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h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p</a:t>
            </a:r>
            <a:r>
              <a:rPr sz="26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6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Bakan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ç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1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etki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endi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 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birim.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3209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YENİ</a:t>
            </a:r>
            <a:r>
              <a:rPr spc="-20" dirty="0"/>
              <a:t> </a:t>
            </a:r>
            <a:r>
              <a:rPr spc="-40" dirty="0"/>
              <a:t>KAVRAM </a:t>
            </a:r>
            <a:r>
              <a:rPr spc="-5" dirty="0"/>
              <a:t>VE</a:t>
            </a:r>
            <a:r>
              <a:rPr spc="-20" dirty="0"/>
              <a:t> </a:t>
            </a:r>
            <a:r>
              <a:rPr spc="-50" dirty="0"/>
              <a:t>TANIMLAR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177" y="1948878"/>
            <a:ext cx="7503159" cy="343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onstantia"/>
                <a:cs typeface="Constantia"/>
              </a:rPr>
              <a:t>TEKNİK ELEMAN </a:t>
            </a:r>
            <a:r>
              <a:rPr sz="2600" b="1" dirty="0">
                <a:latin typeface="Constantia"/>
                <a:cs typeface="Constantia"/>
              </a:rPr>
              <a:t>: </a:t>
            </a:r>
            <a:r>
              <a:rPr sz="2600" spc="-35" dirty="0">
                <a:latin typeface="Constantia"/>
                <a:cs typeface="Constantia"/>
              </a:rPr>
              <a:t>Teknik </a:t>
            </a:r>
            <a:r>
              <a:rPr sz="2600" spc="-5" dirty="0">
                <a:latin typeface="Constantia"/>
                <a:cs typeface="Constantia"/>
              </a:rPr>
              <a:t>öğretmen, </a:t>
            </a:r>
            <a:r>
              <a:rPr sz="2600" dirty="0">
                <a:latin typeface="Constantia"/>
                <a:cs typeface="Constantia"/>
              </a:rPr>
              <a:t>fizikçi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kimyager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unvanına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sahip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olanlar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üniversitelerin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iş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30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enl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ği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</a:t>
            </a:r>
            <a:r>
              <a:rPr sz="2600" spc="-15" dirty="0">
                <a:latin typeface="Constantia"/>
                <a:cs typeface="Constantia"/>
              </a:rPr>
              <a:t>z</a:t>
            </a:r>
            <a:r>
              <a:rPr sz="2600" spc="-5" dirty="0">
                <a:latin typeface="Constantia"/>
                <a:cs typeface="Constantia"/>
              </a:rPr>
              <a:t>un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rı.</a:t>
            </a:r>
            <a:endParaRPr sz="2600">
              <a:latin typeface="Constantia"/>
              <a:cs typeface="Constantia"/>
            </a:endParaRPr>
          </a:p>
          <a:p>
            <a:pPr marL="38100" marR="131445" indent="43180">
              <a:lnSpc>
                <a:spcPct val="100000"/>
              </a:lnSpc>
              <a:spcBef>
                <a:spcPts val="625"/>
              </a:spcBef>
              <a:tabLst>
                <a:tab pos="5288915" algn="l"/>
              </a:tabLst>
            </a:pPr>
            <a:r>
              <a:rPr sz="2600" b="1" spc="-5" dirty="0">
                <a:latin typeface="Constantia"/>
                <a:cs typeface="Constantia"/>
              </a:rPr>
              <a:t>İŞYERİ </a:t>
            </a:r>
            <a:r>
              <a:rPr sz="2600" b="1" dirty="0">
                <a:latin typeface="Constantia"/>
                <a:cs typeface="Constantia"/>
              </a:rPr>
              <a:t>HEMŞİRESİ : </a:t>
            </a:r>
            <a:r>
              <a:rPr sz="2600" spc="-10" dirty="0">
                <a:latin typeface="Constantia"/>
                <a:cs typeface="Constantia"/>
              </a:rPr>
              <a:t>Hemşirelik </a:t>
            </a:r>
            <a:r>
              <a:rPr sz="2600" dirty="0">
                <a:latin typeface="Constantia"/>
                <a:cs typeface="Constantia"/>
              </a:rPr>
              <a:t>mesleğini </a:t>
            </a:r>
            <a:r>
              <a:rPr sz="2600" spc="-15" dirty="0">
                <a:latin typeface="Constantia"/>
                <a:cs typeface="Constantia"/>
              </a:rPr>
              <a:t>icra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etme</a:t>
            </a:r>
            <a:r>
              <a:rPr sz="2600" spc="-6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etki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30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enl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ği	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5" dirty="0">
                <a:latin typeface="Constantia"/>
                <a:cs typeface="Constantia"/>
              </a:rPr>
              <a:t>ı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ö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ev  </a:t>
            </a:r>
            <a:r>
              <a:rPr sz="2600" spc="-15" dirty="0">
                <a:latin typeface="Constantia"/>
                <a:cs typeface="Constantia"/>
              </a:rPr>
              <a:t>y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1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ü</a:t>
            </a:r>
            <a:r>
              <a:rPr sz="2600" spc="-30" dirty="0">
                <a:latin typeface="Constantia"/>
                <a:cs typeface="Constantia"/>
              </a:rPr>
              <a:t>z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-30" dirty="0">
                <a:latin typeface="Constantia"/>
                <a:cs typeface="Constantia"/>
              </a:rPr>
              <a:t>k</a:t>
            </a:r>
            <a:r>
              <a:rPr sz="2600" spc="-5" dirty="0">
                <a:latin typeface="Constantia"/>
                <a:cs typeface="Constantia"/>
              </a:rPr>
              <a:t>ç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etk</a:t>
            </a:r>
            <a:r>
              <a:rPr sz="2600" spc="5" dirty="0">
                <a:latin typeface="Constantia"/>
                <a:cs typeface="Constantia"/>
              </a:rPr>
              <a:t>il</a:t>
            </a:r>
            <a:r>
              <a:rPr sz="2600" dirty="0">
                <a:latin typeface="Constantia"/>
                <a:cs typeface="Constantia"/>
              </a:rPr>
              <a:t>end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5" dirty="0">
                <a:latin typeface="Constantia"/>
                <a:cs typeface="Constantia"/>
              </a:rPr>
              <a:t>iş</a:t>
            </a:r>
            <a:endParaRPr sz="2600">
              <a:latin typeface="Constantia"/>
              <a:cs typeface="Constantia"/>
            </a:endParaRPr>
          </a:p>
          <a:p>
            <a:pPr marL="12700" marR="2726690">
              <a:lnSpc>
                <a:spcPct val="119900"/>
              </a:lnSpc>
              <a:tabLst>
                <a:tab pos="4006850" algn="l"/>
              </a:tabLst>
            </a:pP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eri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emş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eliği </a:t>
            </a:r>
            <a:r>
              <a:rPr sz="2600" spc="-20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el</a:t>
            </a:r>
            <a:r>
              <a:rPr sz="2600" spc="-6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esi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	sa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ip 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hemşire/sağlık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memuru.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401" y="4500562"/>
            <a:ext cx="239395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3209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YENİ</a:t>
            </a:r>
            <a:r>
              <a:rPr spc="-20" dirty="0"/>
              <a:t> </a:t>
            </a:r>
            <a:r>
              <a:rPr spc="-40" dirty="0"/>
              <a:t>KAVRAM </a:t>
            </a:r>
            <a:r>
              <a:rPr spc="-5" dirty="0"/>
              <a:t>VE</a:t>
            </a:r>
            <a:r>
              <a:rPr spc="-20" dirty="0"/>
              <a:t> </a:t>
            </a:r>
            <a:r>
              <a:rPr spc="-50" dirty="0"/>
              <a:t>TANIMLAR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324" rIns="0" bIns="0" rtlCol="0">
            <a:spAutoFit/>
          </a:bodyPr>
          <a:lstStyle/>
          <a:p>
            <a:pPr marL="232410" marR="78740" indent="4064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onstantia"/>
                <a:cs typeface="Constantia"/>
              </a:rPr>
              <a:t>TEHLİKE </a:t>
            </a:r>
            <a:r>
              <a:rPr b="1" dirty="0">
                <a:latin typeface="Constantia"/>
                <a:cs typeface="Constantia"/>
              </a:rPr>
              <a:t>: </a:t>
            </a:r>
            <a:r>
              <a:rPr spc="-10" dirty="0"/>
              <a:t>İşyerinde </a:t>
            </a:r>
            <a:r>
              <a:rPr spc="-15" dirty="0"/>
              <a:t>var </a:t>
            </a:r>
            <a:r>
              <a:rPr spc="-5" dirty="0"/>
              <a:t>olan </a:t>
            </a:r>
            <a:r>
              <a:rPr spc="-10" dirty="0"/>
              <a:t>ya </a:t>
            </a:r>
            <a:r>
              <a:rPr spc="-5" dirty="0"/>
              <a:t>da dışarıdan </a:t>
            </a:r>
            <a:r>
              <a:rPr dirty="0"/>
              <a:t> </a:t>
            </a:r>
            <a:r>
              <a:rPr spc="-15" dirty="0"/>
              <a:t>gelebilecek,</a:t>
            </a:r>
            <a:r>
              <a:rPr spc="-55" dirty="0"/>
              <a:t> </a:t>
            </a:r>
            <a:r>
              <a:rPr spc="-5" dirty="0"/>
              <a:t>çalışanı</a:t>
            </a:r>
            <a:r>
              <a:rPr spc="-90" dirty="0"/>
              <a:t> </a:t>
            </a:r>
            <a:r>
              <a:rPr spc="-20" dirty="0"/>
              <a:t>veya</a:t>
            </a:r>
            <a:r>
              <a:rPr spc="-80" dirty="0"/>
              <a:t> </a:t>
            </a:r>
            <a:r>
              <a:rPr spc="-10" dirty="0"/>
              <a:t>işyerini</a:t>
            </a:r>
            <a:r>
              <a:rPr spc="-90" dirty="0"/>
              <a:t> </a:t>
            </a:r>
            <a:r>
              <a:rPr spc="-10" dirty="0"/>
              <a:t>etkileyebilecek</a:t>
            </a:r>
            <a:r>
              <a:rPr spc="-70" dirty="0"/>
              <a:t> </a:t>
            </a:r>
            <a:r>
              <a:rPr spc="-15" dirty="0"/>
              <a:t>zarar </a:t>
            </a:r>
            <a:r>
              <a:rPr spc="-635" dirty="0"/>
              <a:t> </a:t>
            </a:r>
            <a:r>
              <a:rPr spc="-20" dirty="0"/>
              <a:t>veya</a:t>
            </a:r>
            <a:r>
              <a:rPr spc="-90" dirty="0"/>
              <a:t> </a:t>
            </a:r>
            <a:r>
              <a:rPr spc="-5" dirty="0"/>
              <a:t>hasar</a:t>
            </a:r>
            <a:r>
              <a:rPr spc="-155" dirty="0"/>
              <a:t> </a:t>
            </a:r>
            <a:r>
              <a:rPr spc="-15" dirty="0"/>
              <a:t>verme</a:t>
            </a:r>
            <a:r>
              <a:rPr spc="-100" dirty="0"/>
              <a:t> </a:t>
            </a:r>
            <a:r>
              <a:rPr spc="-10" dirty="0"/>
              <a:t>potansiyeli.</a:t>
            </a:r>
          </a:p>
          <a:p>
            <a:pPr marL="232410" marR="5080" indent="43180">
              <a:lnSpc>
                <a:spcPct val="100000"/>
              </a:lnSpc>
              <a:spcBef>
                <a:spcPts val="625"/>
              </a:spcBef>
            </a:pPr>
            <a:r>
              <a:rPr b="1" spc="-5" dirty="0">
                <a:latin typeface="Constantia"/>
                <a:cs typeface="Constantia"/>
              </a:rPr>
              <a:t>R</a:t>
            </a:r>
            <a:r>
              <a:rPr b="1" spc="5" dirty="0">
                <a:latin typeface="Constantia"/>
                <a:cs typeface="Constantia"/>
              </a:rPr>
              <a:t>İS</a:t>
            </a:r>
            <a:r>
              <a:rPr b="1" dirty="0">
                <a:latin typeface="Constantia"/>
                <a:cs typeface="Constantia"/>
              </a:rPr>
              <a:t>K</a:t>
            </a:r>
            <a:r>
              <a:rPr b="1" spc="-45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:</a:t>
            </a:r>
            <a:r>
              <a:rPr b="1" spc="20" dirty="0">
                <a:latin typeface="Constantia"/>
                <a:cs typeface="Constantia"/>
              </a:rPr>
              <a:t> </a:t>
            </a:r>
            <a:r>
              <a:rPr spc="-215" dirty="0"/>
              <a:t>T</a:t>
            </a:r>
            <a:r>
              <a:rPr dirty="0"/>
              <a:t>e</a:t>
            </a:r>
            <a:r>
              <a:rPr spc="-15" dirty="0"/>
              <a:t>h</a:t>
            </a:r>
            <a:r>
              <a:rPr spc="5" dirty="0"/>
              <a:t>l</a:t>
            </a:r>
            <a:r>
              <a:rPr spc="-5" dirty="0"/>
              <a:t>i</a:t>
            </a:r>
            <a:r>
              <a:rPr spc="-50" dirty="0"/>
              <a:t>k</a:t>
            </a:r>
            <a:r>
              <a:rPr dirty="0"/>
              <a:t>eden</a:t>
            </a:r>
            <a:r>
              <a:rPr spc="-55" dirty="0"/>
              <a:t> </a:t>
            </a:r>
            <a:r>
              <a:rPr spc="5" dirty="0"/>
              <a:t>k</a:t>
            </a:r>
            <a:r>
              <a:rPr spc="-70" dirty="0"/>
              <a:t>a</a:t>
            </a:r>
            <a:r>
              <a:rPr spc="5" dirty="0"/>
              <a:t>y</a:t>
            </a:r>
            <a:r>
              <a:rPr spc="-5" dirty="0"/>
              <a:t>nak</a:t>
            </a:r>
            <a:r>
              <a:rPr spc="15" dirty="0"/>
              <a:t>l</a:t>
            </a:r>
            <a:r>
              <a:rPr spc="-10" dirty="0"/>
              <a:t>a</a:t>
            </a:r>
            <a:r>
              <a:rPr spc="-5" dirty="0"/>
              <a:t>nac</a:t>
            </a:r>
            <a:r>
              <a:rPr spc="-10" dirty="0"/>
              <a:t>a</a:t>
            </a:r>
            <a:r>
              <a:rPr dirty="0"/>
              <a:t>k</a:t>
            </a:r>
            <a:r>
              <a:rPr spc="-25" dirty="0"/>
              <a:t> </a:t>
            </a:r>
            <a:r>
              <a:rPr spc="5" dirty="0"/>
              <a:t>k</a:t>
            </a:r>
            <a:r>
              <a:rPr spc="-70" dirty="0"/>
              <a:t>a</a:t>
            </a:r>
            <a:r>
              <a:rPr spc="5" dirty="0"/>
              <a:t>y</a:t>
            </a:r>
            <a:r>
              <a:rPr spc="-5" dirty="0"/>
              <a:t>ı</a:t>
            </a:r>
            <a:r>
              <a:rPr spc="-55" dirty="0"/>
              <a:t>p</a:t>
            </a:r>
            <a:r>
              <a:rPr dirty="0"/>
              <a:t>,</a:t>
            </a:r>
            <a:r>
              <a:rPr spc="-120" dirty="0"/>
              <a:t> </a:t>
            </a:r>
            <a:r>
              <a:rPr spc="-15" dirty="0"/>
              <a:t>y</a:t>
            </a:r>
            <a:r>
              <a:rPr spc="-10" dirty="0"/>
              <a:t>a</a:t>
            </a:r>
            <a:r>
              <a:rPr spc="-40" dirty="0"/>
              <a:t>r</a:t>
            </a:r>
            <a:r>
              <a:rPr spc="-10" dirty="0"/>
              <a:t>a</a:t>
            </a:r>
            <a:r>
              <a:rPr spc="5" dirty="0"/>
              <a:t>l</a:t>
            </a:r>
            <a:r>
              <a:rPr spc="-10" dirty="0"/>
              <a:t>a</a:t>
            </a:r>
            <a:r>
              <a:rPr spc="-5" dirty="0"/>
              <a:t>n</a:t>
            </a:r>
            <a:r>
              <a:rPr spc="10" dirty="0"/>
              <a:t>m</a:t>
            </a:r>
            <a:r>
              <a:rPr dirty="0"/>
              <a:t>a</a:t>
            </a:r>
            <a:r>
              <a:rPr spc="-165" dirty="0"/>
              <a:t> </a:t>
            </a:r>
            <a:r>
              <a:rPr spc="-15" dirty="0"/>
              <a:t>y</a:t>
            </a:r>
            <a:r>
              <a:rPr dirty="0"/>
              <a:t>a  </a:t>
            </a:r>
            <a:r>
              <a:rPr spc="-5" dirty="0"/>
              <a:t>da</a:t>
            </a:r>
            <a:r>
              <a:rPr spc="-75" dirty="0"/>
              <a:t> </a:t>
            </a:r>
            <a:r>
              <a:rPr spc="-5" dirty="0"/>
              <a:t>başka</a:t>
            </a:r>
            <a:r>
              <a:rPr spc="-125" dirty="0"/>
              <a:t> </a:t>
            </a:r>
            <a:r>
              <a:rPr spc="-15" dirty="0"/>
              <a:t>zararlı</a:t>
            </a:r>
            <a:r>
              <a:rPr spc="-50" dirty="0"/>
              <a:t> </a:t>
            </a:r>
            <a:r>
              <a:rPr dirty="0"/>
              <a:t>sonuç</a:t>
            </a:r>
            <a:r>
              <a:rPr spc="-70" dirty="0"/>
              <a:t> </a:t>
            </a:r>
            <a:r>
              <a:rPr spc="-10" dirty="0"/>
              <a:t>meydana</a:t>
            </a:r>
            <a:r>
              <a:rPr spc="-145" dirty="0"/>
              <a:t> </a:t>
            </a:r>
            <a:r>
              <a:rPr spc="-15" dirty="0"/>
              <a:t>gelme</a:t>
            </a:r>
            <a:r>
              <a:rPr spc="-80" dirty="0"/>
              <a:t> </a:t>
            </a:r>
            <a:r>
              <a:rPr spc="-5" dirty="0"/>
              <a:t>ihtimali.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4208462"/>
            <a:ext cx="2571750" cy="2435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017" y="1870253"/>
            <a:ext cx="7706995" cy="39084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20"/>
              </a:spcBef>
            </a:pP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KANUNU</a:t>
            </a:r>
            <a:r>
              <a:rPr sz="2600" b="1" u="sng" spc="-9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AMACI:</a:t>
            </a:r>
            <a:endParaRPr sz="2600" dirty="0">
              <a:latin typeface="Constantia"/>
              <a:cs typeface="Constantia"/>
            </a:endParaRPr>
          </a:p>
          <a:p>
            <a:pPr marL="48260" marR="5080" indent="-25400">
              <a:lnSpc>
                <a:spcPct val="100000"/>
              </a:lnSpc>
              <a:spcBef>
                <a:spcPts val="620"/>
              </a:spcBef>
              <a:tabLst>
                <a:tab pos="2693035" algn="l"/>
              </a:tabLst>
            </a:pPr>
            <a:r>
              <a:rPr sz="2600" spc="-25" dirty="0">
                <a:latin typeface="Constantia"/>
                <a:cs typeface="Constantia"/>
              </a:rPr>
              <a:t>İ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eri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25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iği</a:t>
            </a:r>
            <a:r>
              <a:rPr sz="2600" spc="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25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sı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  </a:t>
            </a:r>
            <a:r>
              <a:rPr sz="2600" spc="-5" dirty="0">
                <a:latin typeface="Constantia"/>
                <a:cs typeface="Constantia"/>
              </a:rPr>
              <a:t>me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spc="-5" dirty="0">
                <a:latin typeface="Constantia"/>
                <a:cs typeface="Constantia"/>
              </a:rPr>
              <a:t>cu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30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enl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şart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rı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eştir</a:t>
            </a:r>
            <a:r>
              <a:rPr sz="2600" spc="10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esi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için  i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çalı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ın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ö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2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etk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soru</a:t>
            </a:r>
            <a:r>
              <a:rPr sz="2600" spc="10" dirty="0">
                <a:latin typeface="Constantia"/>
                <a:cs typeface="Constantia"/>
              </a:rPr>
              <a:t>m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ha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  </a:t>
            </a:r>
            <a:r>
              <a:rPr sz="2600" spc="-5" dirty="0">
                <a:latin typeface="Constantia"/>
                <a:cs typeface="Constantia"/>
              </a:rPr>
              <a:t>yükümlülüklerini	</a:t>
            </a:r>
            <a:r>
              <a:rPr sz="2600" spc="-20" dirty="0">
                <a:latin typeface="Constantia"/>
                <a:cs typeface="Constantia"/>
              </a:rPr>
              <a:t>düzenlemektir.</a:t>
            </a:r>
            <a:endParaRPr sz="26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KAPSAMI</a:t>
            </a:r>
            <a:r>
              <a:rPr sz="2600" b="1" u="sng" spc="-5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:</a:t>
            </a:r>
            <a:endParaRPr sz="2600" dirty="0">
              <a:latin typeface="Constantia"/>
              <a:cs typeface="Constantia"/>
            </a:endParaRPr>
          </a:p>
          <a:p>
            <a:pPr marL="48260" marR="978535" indent="-25400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latin typeface="Constantia"/>
                <a:cs typeface="Constantia"/>
              </a:rPr>
              <a:t>Kanu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Kam</a:t>
            </a:r>
            <a:r>
              <a:rPr sz="2600" dirty="0">
                <a:latin typeface="Constantia"/>
                <a:cs typeface="Constantia"/>
              </a:rPr>
              <a:t>u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Ö</a:t>
            </a:r>
            <a:r>
              <a:rPr sz="2600" spc="-30" dirty="0">
                <a:latin typeface="Constantia"/>
                <a:cs typeface="Constantia"/>
              </a:rPr>
              <a:t>z</a:t>
            </a:r>
            <a:r>
              <a:rPr sz="2600" dirty="0">
                <a:latin typeface="Constantia"/>
                <a:cs typeface="Constantia"/>
              </a:rPr>
              <a:t>el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sek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ö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ütü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şl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  </a:t>
            </a:r>
            <a:r>
              <a:rPr sz="2600" spc="-10" dirty="0">
                <a:latin typeface="Constantia"/>
                <a:cs typeface="Constantia"/>
              </a:rPr>
              <a:t>işyerlerine, </a:t>
            </a:r>
            <a:r>
              <a:rPr sz="2600" spc="-5" dirty="0">
                <a:latin typeface="Constantia"/>
                <a:cs typeface="Constantia"/>
              </a:rPr>
              <a:t>bu işyerlerinin bütün çalışanlarını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kapsamaktadır.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177" y="1870253"/>
            <a:ext cx="6862445" cy="33540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720"/>
              </a:spcBef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İSTİSNALAR:</a:t>
            </a:r>
            <a:endParaRPr sz="2600">
              <a:latin typeface="Constantia"/>
              <a:cs typeface="Constantia"/>
            </a:endParaRPr>
          </a:p>
          <a:p>
            <a:pPr marL="297180" indent="-284480">
              <a:lnSpc>
                <a:spcPct val="100000"/>
              </a:lnSpc>
              <a:spcBef>
                <a:spcPts val="620"/>
              </a:spcBef>
              <a:buChar char="-"/>
              <a:tabLst>
                <a:tab pos="296545" algn="l"/>
                <a:tab pos="297180" algn="l"/>
              </a:tabLst>
            </a:pPr>
            <a:r>
              <a:rPr sz="2600" spc="-5" dirty="0">
                <a:latin typeface="Constantia"/>
                <a:cs typeface="Constantia"/>
              </a:rPr>
              <a:t>Silahlı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Kuvvetler</a:t>
            </a:r>
            <a:endParaRPr sz="2600">
              <a:latin typeface="Constantia"/>
              <a:cs typeface="Constantia"/>
            </a:endParaRPr>
          </a:p>
          <a:p>
            <a:pPr marL="297180" indent="-284480">
              <a:lnSpc>
                <a:spcPct val="100000"/>
              </a:lnSpc>
              <a:spcBef>
                <a:spcPts val="620"/>
              </a:spcBef>
              <a:buChar char="-"/>
              <a:tabLst>
                <a:tab pos="296545" algn="l"/>
                <a:tab pos="297180" algn="l"/>
              </a:tabLst>
            </a:pPr>
            <a:r>
              <a:rPr sz="2600" spc="-75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2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eşk</a:t>
            </a:r>
            <a:r>
              <a:rPr sz="2600" spc="5" dirty="0">
                <a:latin typeface="Constantia"/>
                <a:cs typeface="Constantia"/>
              </a:rPr>
              <a:t>il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tı</a:t>
            </a:r>
            <a:endParaRPr sz="2600">
              <a:latin typeface="Constantia"/>
              <a:cs typeface="Constantia"/>
            </a:endParaRPr>
          </a:p>
          <a:p>
            <a:pPr marL="297180" indent="-284480">
              <a:lnSpc>
                <a:spcPct val="100000"/>
              </a:lnSpc>
              <a:spcBef>
                <a:spcPts val="620"/>
              </a:spcBef>
              <a:buChar char="-"/>
              <a:tabLst>
                <a:tab pos="296545" algn="l"/>
                <a:tab pos="297180" algn="l"/>
              </a:tabLst>
            </a:pPr>
            <a:r>
              <a:rPr sz="2600" spc="-5" dirty="0">
                <a:latin typeface="Constantia"/>
                <a:cs typeface="Constantia"/>
              </a:rPr>
              <a:t>MİT</a:t>
            </a:r>
            <a:endParaRPr sz="2600">
              <a:latin typeface="Constantia"/>
              <a:cs typeface="Constantia"/>
            </a:endParaRPr>
          </a:p>
          <a:p>
            <a:pPr marL="297180" indent="-284480">
              <a:lnSpc>
                <a:spcPct val="100000"/>
              </a:lnSpc>
              <a:spcBef>
                <a:spcPts val="645"/>
              </a:spcBef>
              <a:buChar char="-"/>
              <a:tabLst>
                <a:tab pos="296545" algn="l"/>
                <a:tab pos="297180" algn="l"/>
              </a:tabLst>
            </a:pPr>
            <a:r>
              <a:rPr sz="2600" spc="-5" dirty="0">
                <a:latin typeface="Constantia"/>
                <a:cs typeface="Constantia"/>
              </a:rPr>
              <a:t>Sivil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Savunma,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Afet,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Acil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Kurtarma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Faaliyetleri</a:t>
            </a:r>
            <a:endParaRPr sz="2600">
              <a:latin typeface="Constantia"/>
              <a:cs typeface="Constantia"/>
            </a:endParaRPr>
          </a:p>
          <a:p>
            <a:pPr marL="297180" indent="-284480">
              <a:lnSpc>
                <a:spcPct val="100000"/>
              </a:lnSpc>
              <a:spcBef>
                <a:spcPts val="620"/>
              </a:spcBef>
              <a:buChar char="-"/>
              <a:tabLst>
                <a:tab pos="296545" algn="l"/>
                <a:tab pos="297180" algn="l"/>
              </a:tabLst>
            </a:pPr>
            <a:r>
              <a:rPr sz="2600" spc="-40" dirty="0">
                <a:latin typeface="Constantia"/>
                <a:cs typeface="Constantia"/>
              </a:rPr>
              <a:t>Ev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Hizmetleri</a:t>
            </a:r>
            <a:endParaRPr sz="2600">
              <a:latin typeface="Constantia"/>
              <a:cs typeface="Constantia"/>
            </a:endParaRPr>
          </a:p>
          <a:p>
            <a:pPr marL="297180" indent="-284480">
              <a:lnSpc>
                <a:spcPct val="100000"/>
              </a:lnSpc>
              <a:spcBef>
                <a:spcPts val="620"/>
              </a:spcBef>
              <a:buChar char="-"/>
              <a:tabLst>
                <a:tab pos="296545" algn="l"/>
                <a:tab pos="297180" algn="l"/>
              </a:tabLst>
            </a:pPr>
            <a:r>
              <a:rPr sz="2600" spc="-15" dirty="0">
                <a:latin typeface="Constantia"/>
                <a:cs typeface="Constantia"/>
              </a:rPr>
              <a:t>Ceza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İnfaz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Kurumlarındaki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faaliyetler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9641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İŞVERENLERİN</a:t>
            </a:r>
            <a:r>
              <a:rPr spc="-55" dirty="0"/>
              <a:t> </a:t>
            </a:r>
            <a:r>
              <a:rPr spc="-30" dirty="0"/>
              <a:t>YÜKÜMLÜLÜĞÜ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177" y="1870253"/>
            <a:ext cx="7751445" cy="414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713105" indent="-73660">
              <a:lnSpc>
                <a:spcPct val="119800"/>
              </a:lnSpc>
              <a:spcBef>
                <a:spcPts val="100"/>
              </a:spcBef>
            </a:pP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İşveren,</a:t>
            </a:r>
            <a:r>
              <a:rPr sz="2600" u="sng" spc="-7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çalışanların</a:t>
            </a:r>
            <a:r>
              <a:rPr sz="2600" u="sng" spc="-6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işle</a:t>
            </a:r>
            <a:r>
              <a:rPr sz="2600" u="sng" spc="-10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ilgili</a:t>
            </a:r>
            <a:r>
              <a:rPr sz="2600" u="sng" spc="-8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sağlık</a:t>
            </a:r>
            <a:r>
              <a:rPr sz="2600" u="sng" spc="-1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ve</a:t>
            </a:r>
            <a:r>
              <a:rPr sz="2600" u="sng" spc="-1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güvenliğini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sa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ğ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kl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</a:t>
            </a:r>
            <a:r>
              <a:rPr sz="2600" u="sng" spc="-16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y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ü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k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ü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ü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ü</a:t>
            </a:r>
            <a:r>
              <a:rPr sz="2600" u="sng" spc="-2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r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93345">
              <a:lnSpc>
                <a:spcPct val="100000"/>
              </a:lnSpc>
              <a:spcBef>
                <a:spcPts val="625"/>
              </a:spcBef>
            </a:pPr>
            <a:r>
              <a:rPr sz="2600" b="1" spc="-5" dirty="0">
                <a:latin typeface="Constantia"/>
                <a:cs typeface="Constantia"/>
              </a:rPr>
              <a:t>Bu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nedenle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İşveren;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4123690" algn="l"/>
              </a:tabLst>
            </a:pP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-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Ri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de</a:t>
            </a:r>
            <a:r>
              <a:rPr sz="2600" spc="-65" dirty="0">
                <a:solidFill>
                  <a:srgbClr val="FF0000"/>
                </a:solidFill>
                <a:latin typeface="Constantia"/>
                <a:cs typeface="Constantia"/>
              </a:rPr>
              <a:t>ğ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end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esi</a:t>
            </a:r>
            <a:r>
              <a:rPr sz="26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par	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1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pt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22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167640" marR="349250" indent="-154940">
              <a:lnSpc>
                <a:spcPct val="119900"/>
              </a:lnSpc>
              <a:spcBef>
                <a:spcPts val="20"/>
              </a:spcBef>
            </a:pP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-Çalışana</a:t>
            </a:r>
            <a:r>
              <a:rPr sz="2600" spc="-1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görev</a:t>
            </a:r>
            <a:r>
              <a:rPr sz="2600" spc="-1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verirken,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çalışanın</a:t>
            </a:r>
            <a:r>
              <a:rPr sz="26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sağlık</a:t>
            </a:r>
            <a:r>
              <a:rPr sz="26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güvenlik </a:t>
            </a:r>
            <a:r>
              <a:rPr sz="2600" spc="-6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ö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nü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de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gun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uğun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spc="-1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65" dirty="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sz="2600" spc="-50" dirty="0">
                <a:solidFill>
                  <a:srgbClr val="FF0000"/>
                </a:solidFill>
                <a:latin typeface="Constantia"/>
                <a:cs typeface="Constantia"/>
              </a:rPr>
              <a:t>ö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z</a:t>
            </a:r>
            <a:r>
              <a:rPr sz="26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ö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nü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21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38100" marR="5080" indent="-25400">
              <a:lnSpc>
                <a:spcPct val="100000"/>
              </a:lnSpc>
              <a:spcBef>
                <a:spcPts val="620"/>
              </a:spcBef>
              <a:tabLst>
                <a:tab pos="1060450" algn="l"/>
              </a:tabLst>
            </a:pP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-</a:t>
            </a:r>
            <a:r>
              <a:rPr sz="2600" spc="-204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b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gi</a:t>
            </a:r>
            <a:r>
              <a:rPr sz="26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tal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spc="-1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eri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er</a:t>
            </a:r>
            <a:r>
              <a:rPr sz="2600" spc="-1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çalı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ın 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h</a:t>
            </a:r>
            <a:r>
              <a:rPr sz="2600" spc="-7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ya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	</a:t>
            </a:r>
            <a:r>
              <a:rPr sz="2600" spc="-6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0" dirty="0">
                <a:solidFill>
                  <a:srgbClr val="FF0000"/>
                </a:solidFill>
                <a:latin typeface="Constantia"/>
                <a:cs typeface="Constantia"/>
              </a:rPr>
              <a:t>ö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z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el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h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50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b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una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gir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emesi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için 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gerekli</a:t>
            </a:r>
            <a:r>
              <a:rPr sz="26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tedbirleri</a:t>
            </a:r>
            <a:r>
              <a:rPr sz="26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alır.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57" y="1948878"/>
            <a:ext cx="7827645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352425" indent="-10922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-İşyeri</a:t>
            </a:r>
            <a:r>
              <a:rPr sz="26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dışındaki</a:t>
            </a:r>
            <a:r>
              <a:rPr sz="26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uzman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kişi</a:t>
            </a:r>
            <a:r>
              <a:rPr sz="26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kuruluşlardan</a:t>
            </a:r>
            <a:r>
              <a:rPr sz="26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hizmet </a:t>
            </a:r>
            <a:r>
              <a:rPr sz="2600" spc="-6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alınması,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işverenin</a:t>
            </a:r>
            <a:r>
              <a:rPr sz="2600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sorumluluklarını</a:t>
            </a:r>
            <a:r>
              <a:rPr sz="2600" u="sng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ortadan</a:t>
            </a:r>
            <a:endParaRPr sz="2600">
              <a:latin typeface="Constantia"/>
              <a:cs typeface="Constantia"/>
            </a:endParaRPr>
          </a:p>
          <a:p>
            <a:pPr marL="121920">
              <a:lnSpc>
                <a:spcPct val="100000"/>
              </a:lnSpc>
              <a:spcBef>
                <a:spcPts val="5"/>
              </a:spcBef>
            </a:pPr>
            <a:r>
              <a:rPr sz="2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kaldırmaz.</a:t>
            </a:r>
            <a:endParaRPr sz="2600">
              <a:latin typeface="Constantia"/>
              <a:cs typeface="Constantia"/>
            </a:endParaRPr>
          </a:p>
          <a:p>
            <a:pPr marL="121920" marR="5080" indent="-109220">
              <a:lnSpc>
                <a:spcPct val="100000"/>
              </a:lnSpc>
              <a:spcBef>
                <a:spcPts val="620"/>
              </a:spcBef>
            </a:pP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-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Ça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ın</a:t>
            </a:r>
            <a:r>
              <a:rPr sz="26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sa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ğ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ığ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iğ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 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yükümlülükleri,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işverenin</a:t>
            </a:r>
            <a:r>
              <a:rPr sz="26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sorumluluklarını</a:t>
            </a:r>
            <a:r>
              <a:rPr sz="26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etkilemez.</a:t>
            </a:r>
            <a:endParaRPr sz="2600">
              <a:latin typeface="Constantia"/>
              <a:cs typeface="Constantia"/>
            </a:endParaRPr>
          </a:p>
          <a:p>
            <a:pPr marL="121920" marR="142875" indent="-109220">
              <a:lnSpc>
                <a:spcPct val="100000"/>
              </a:lnSpc>
              <a:spcBef>
                <a:spcPts val="620"/>
              </a:spcBef>
            </a:pP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-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İ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-5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en,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sa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ğ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ığ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iğ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edbi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eri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eti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 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ç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1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ya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ıtama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z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9641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İŞVERENLERİN</a:t>
            </a:r>
            <a:r>
              <a:rPr spc="-55" dirty="0"/>
              <a:t> </a:t>
            </a:r>
            <a:r>
              <a:rPr spc="-30" dirty="0"/>
              <a:t>YÜKÜMLÜLÜĞÜ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720"/>
              </a:spcBef>
            </a:pPr>
            <a:r>
              <a:rPr b="1" spc="-5" dirty="0">
                <a:latin typeface="Constantia"/>
                <a:cs typeface="Constantia"/>
              </a:rPr>
              <a:t>RİSKLERDEN</a:t>
            </a:r>
            <a:r>
              <a:rPr b="1" spc="-40" dirty="0">
                <a:latin typeface="Constantia"/>
                <a:cs typeface="Constantia"/>
              </a:rPr>
              <a:t> </a:t>
            </a:r>
            <a:r>
              <a:rPr b="1" spc="-35" dirty="0">
                <a:latin typeface="Constantia"/>
                <a:cs typeface="Constantia"/>
              </a:rPr>
              <a:t>KORUNMA</a:t>
            </a:r>
            <a:r>
              <a:rPr b="1" spc="-65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İLKELERİ:</a:t>
            </a:r>
          </a:p>
          <a:p>
            <a:pPr marL="232410" marR="262890" indent="-109220">
              <a:lnSpc>
                <a:spcPct val="100000"/>
              </a:lnSpc>
              <a:spcBef>
                <a:spcPts val="620"/>
              </a:spcBef>
              <a:buChar char="-"/>
              <a:tabLst>
                <a:tab pos="324485" algn="l"/>
              </a:tabLst>
            </a:pPr>
            <a:r>
              <a:rPr spc="-5" dirty="0"/>
              <a:t>Risklerden</a:t>
            </a:r>
            <a:r>
              <a:rPr spc="-75" dirty="0"/>
              <a:t> </a:t>
            </a:r>
            <a:r>
              <a:rPr spc="-5" dirty="0"/>
              <a:t>kaçınmak,</a:t>
            </a:r>
            <a:r>
              <a:rPr spc="-60" dirty="0"/>
              <a:t> </a:t>
            </a:r>
            <a:r>
              <a:rPr dirty="0"/>
              <a:t>riskleri</a:t>
            </a:r>
            <a:r>
              <a:rPr spc="-95" dirty="0"/>
              <a:t> </a:t>
            </a:r>
            <a:r>
              <a:rPr spc="-5" dirty="0"/>
              <a:t>analiz</a:t>
            </a:r>
            <a:r>
              <a:rPr spc="-120" dirty="0"/>
              <a:t> </a:t>
            </a:r>
            <a:r>
              <a:rPr dirty="0"/>
              <a:t>etmek,</a:t>
            </a:r>
            <a:r>
              <a:rPr spc="-60" dirty="0"/>
              <a:t> </a:t>
            </a:r>
            <a:r>
              <a:rPr spc="-5" dirty="0"/>
              <a:t>risklerle </a:t>
            </a:r>
            <a:r>
              <a:rPr spc="-640" dirty="0"/>
              <a:t> </a:t>
            </a:r>
            <a:r>
              <a:rPr spc="-10" dirty="0"/>
              <a:t>kaynağında</a:t>
            </a:r>
            <a:r>
              <a:rPr spc="-80" dirty="0"/>
              <a:t> </a:t>
            </a:r>
            <a:r>
              <a:rPr spc="-5" dirty="0"/>
              <a:t>mücadele</a:t>
            </a:r>
            <a:r>
              <a:rPr spc="-140" dirty="0"/>
              <a:t> </a:t>
            </a:r>
            <a:r>
              <a:rPr dirty="0"/>
              <a:t>etmek.</a:t>
            </a:r>
          </a:p>
          <a:p>
            <a:pPr marL="232410" marR="5080" indent="-109220">
              <a:lnSpc>
                <a:spcPct val="100000"/>
              </a:lnSpc>
              <a:spcBef>
                <a:spcPts val="620"/>
              </a:spcBef>
              <a:buChar char="-"/>
              <a:tabLst>
                <a:tab pos="324485" algn="l"/>
              </a:tabLst>
            </a:pPr>
            <a:r>
              <a:rPr spc="-5" dirty="0"/>
              <a:t>İşin</a:t>
            </a:r>
            <a:r>
              <a:rPr spc="-110" dirty="0"/>
              <a:t> </a:t>
            </a:r>
            <a:r>
              <a:rPr spc="-10" dirty="0"/>
              <a:t>çalışanlara</a:t>
            </a:r>
            <a:r>
              <a:rPr spc="-120" dirty="0"/>
              <a:t> </a:t>
            </a:r>
            <a:r>
              <a:rPr spc="-15" dirty="0"/>
              <a:t>uygun</a:t>
            </a:r>
            <a:r>
              <a:rPr spc="-70" dirty="0"/>
              <a:t> </a:t>
            </a:r>
            <a:r>
              <a:rPr spc="-5" dirty="0"/>
              <a:t>hale</a:t>
            </a:r>
            <a:r>
              <a:rPr spc="-120" dirty="0"/>
              <a:t> </a:t>
            </a:r>
            <a:r>
              <a:rPr spc="-5" dirty="0"/>
              <a:t>getirilmesi</a:t>
            </a:r>
            <a:r>
              <a:rPr spc="-30" dirty="0"/>
              <a:t> </a:t>
            </a:r>
            <a:r>
              <a:rPr spc="-5" dirty="0"/>
              <a:t>için</a:t>
            </a:r>
            <a:r>
              <a:rPr spc="-50" dirty="0"/>
              <a:t> </a:t>
            </a:r>
            <a:r>
              <a:rPr spc="-10" dirty="0"/>
              <a:t>işyerlerinin </a:t>
            </a:r>
            <a:r>
              <a:rPr spc="-635" dirty="0"/>
              <a:t> </a:t>
            </a:r>
            <a:r>
              <a:rPr spc="-5" dirty="0"/>
              <a:t>tasarımı</a:t>
            </a:r>
            <a:r>
              <a:rPr spc="-15" dirty="0"/>
              <a:t> </a:t>
            </a:r>
            <a:r>
              <a:rPr dirty="0"/>
              <a:t>ile</a:t>
            </a:r>
            <a:r>
              <a:rPr spc="-80" dirty="0"/>
              <a:t> </a:t>
            </a:r>
            <a:r>
              <a:rPr spc="-5" dirty="0"/>
              <a:t>iş</a:t>
            </a:r>
            <a:r>
              <a:rPr spc="-125" dirty="0"/>
              <a:t> </a:t>
            </a:r>
            <a:r>
              <a:rPr dirty="0"/>
              <a:t>ekipmanı,</a:t>
            </a:r>
            <a:r>
              <a:rPr spc="-100" dirty="0"/>
              <a:t> </a:t>
            </a:r>
            <a:r>
              <a:rPr spc="-5" dirty="0"/>
              <a:t>çalışma</a:t>
            </a:r>
            <a:r>
              <a:rPr spc="-150" dirty="0"/>
              <a:t> </a:t>
            </a:r>
            <a:r>
              <a:rPr dirty="0"/>
              <a:t>şekli</a:t>
            </a:r>
            <a:r>
              <a:rPr spc="-114" dirty="0"/>
              <a:t> </a:t>
            </a:r>
            <a:r>
              <a:rPr spc="-30" dirty="0"/>
              <a:t>ve</a:t>
            </a:r>
            <a:r>
              <a:rPr spc="-100" dirty="0"/>
              <a:t> </a:t>
            </a:r>
            <a:r>
              <a:rPr spc="-10" dirty="0"/>
              <a:t>üretim</a:t>
            </a:r>
          </a:p>
          <a:p>
            <a:pPr marL="232410" marR="248920">
              <a:lnSpc>
                <a:spcPct val="100000"/>
              </a:lnSpc>
              <a:spcBef>
                <a:spcPts val="5"/>
              </a:spcBef>
              <a:tabLst>
                <a:tab pos="6104890" algn="l"/>
              </a:tabLst>
            </a:pPr>
            <a:r>
              <a:rPr dirty="0"/>
              <a:t>me</a:t>
            </a:r>
            <a:r>
              <a:rPr spc="-45" dirty="0"/>
              <a:t>t</a:t>
            </a:r>
            <a:r>
              <a:rPr dirty="0"/>
              <a:t>otları</a:t>
            </a:r>
            <a:r>
              <a:rPr spc="10" dirty="0"/>
              <a:t>n</a:t>
            </a:r>
            <a:r>
              <a:rPr spc="-5" dirty="0"/>
              <a:t>ı</a:t>
            </a:r>
            <a:r>
              <a:rPr dirty="0"/>
              <a:t>n</a:t>
            </a:r>
            <a:r>
              <a:rPr spc="-125" dirty="0"/>
              <a:t> </a:t>
            </a:r>
            <a:r>
              <a:rPr dirty="0"/>
              <a:t>seçi</a:t>
            </a:r>
            <a:r>
              <a:rPr spc="10" dirty="0"/>
              <a:t>m</a:t>
            </a:r>
            <a:r>
              <a:rPr spc="-5" dirty="0"/>
              <a:t>i</a:t>
            </a:r>
            <a:r>
              <a:rPr spc="5" dirty="0"/>
              <a:t>n</a:t>
            </a:r>
            <a:r>
              <a:rPr spc="-5" dirty="0"/>
              <a:t>d</a:t>
            </a:r>
            <a:r>
              <a:rPr dirty="0"/>
              <a:t>e</a:t>
            </a:r>
            <a:r>
              <a:rPr spc="-155" dirty="0"/>
              <a:t> </a:t>
            </a:r>
            <a:r>
              <a:rPr spc="-50" dirty="0"/>
              <a:t>ö</a:t>
            </a:r>
            <a:r>
              <a:rPr spc="-30" dirty="0"/>
              <a:t>z</a:t>
            </a:r>
            <a:r>
              <a:rPr dirty="0"/>
              <a:t>en</a:t>
            </a:r>
            <a:r>
              <a:rPr spc="-75" dirty="0"/>
              <a:t> </a:t>
            </a:r>
            <a:r>
              <a:rPr spc="-60" dirty="0"/>
              <a:t>g</a:t>
            </a:r>
            <a:r>
              <a:rPr dirty="0"/>
              <a:t>ös</a:t>
            </a:r>
            <a:r>
              <a:rPr spc="-40" dirty="0"/>
              <a:t>t</a:t>
            </a:r>
            <a:r>
              <a:rPr dirty="0"/>
              <a:t>erme</a:t>
            </a:r>
            <a:r>
              <a:rPr spc="5" dirty="0"/>
              <a:t>k</a:t>
            </a:r>
            <a:r>
              <a:rPr dirty="0"/>
              <a:t>,	</a:t>
            </a:r>
            <a:r>
              <a:rPr spc="-5" dirty="0"/>
              <a:t>çalı</a:t>
            </a:r>
            <a:r>
              <a:rPr spc="5" dirty="0"/>
              <a:t>ş</a:t>
            </a:r>
            <a:r>
              <a:rPr dirty="0"/>
              <a:t>ma</a:t>
            </a:r>
            <a:r>
              <a:rPr spc="-180" dirty="0"/>
              <a:t> </a:t>
            </a:r>
            <a:r>
              <a:rPr spc="-55" dirty="0"/>
              <a:t>v</a:t>
            </a:r>
            <a:r>
              <a:rPr dirty="0"/>
              <a:t>e  </a:t>
            </a:r>
            <a:r>
              <a:rPr spc="-5" dirty="0"/>
              <a:t>ü</a:t>
            </a:r>
            <a:r>
              <a:rPr spc="-40" dirty="0"/>
              <a:t>r</a:t>
            </a:r>
            <a:r>
              <a:rPr dirty="0"/>
              <a:t>etim</a:t>
            </a:r>
            <a:r>
              <a:rPr spc="-70" dirty="0"/>
              <a:t> </a:t>
            </a:r>
            <a:r>
              <a:rPr spc="-40" dirty="0"/>
              <a:t>t</a:t>
            </a:r>
            <a:r>
              <a:rPr dirty="0"/>
              <a:t>emposunun</a:t>
            </a:r>
            <a:r>
              <a:rPr spc="-150" dirty="0"/>
              <a:t> </a:t>
            </a:r>
            <a:r>
              <a:rPr dirty="0"/>
              <a:t>sa</a:t>
            </a:r>
            <a:r>
              <a:rPr spc="-30" dirty="0"/>
              <a:t>ğ</a:t>
            </a:r>
            <a:r>
              <a:rPr spc="5" dirty="0"/>
              <a:t>l</a:t>
            </a:r>
            <a:r>
              <a:rPr spc="-5" dirty="0"/>
              <a:t>ı</a:t>
            </a:r>
            <a:r>
              <a:rPr dirty="0"/>
              <a:t>k</a:t>
            </a:r>
            <a:r>
              <a:rPr spc="-125" dirty="0"/>
              <a:t> </a:t>
            </a:r>
            <a:r>
              <a:rPr spc="-60" dirty="0"/>
              <a:t>v</a:t>
            </a:r>
            <a:r>
              <a:rPr dirty="0"/>
              <a:t>e</a:t>
            </a:r>
            <a:r>
              <a:rPr spc="-140" dirty="0"/>
              <a:t> </a:t>
            </a:r>
            <a:r>
              <a:rPr dirty="0"/>
              <a:t>g</a:t>
            </a:r>
            <a:r>
              <a:rPr spc="-25" dirty="0"/>
              <a:t>ü</a:t>
            </a:r>
            <a:r>
              <a:rPr spc="-60" dirty="0"/>
              <a:t>v</a:t>
            </a:r>
            <a:r>
              <a:rPr dirty="0"/>
              <a:t>enl</a:t>
            </a:r>
            <a:r>
              <a:rPr spc="5" dirty="0"/>
              <a:t>i</a:t>
            </a:r>
            <a:r>
              <a:rPr spc="-65" dirty="0"/>
              <a:t>ğ</a:t>
            </a:r>
            <a:r>
              <a:rPr dirty="0"/>
              <a:t>e</a:t>
            </a:r>
            <a:r>
              <a:rPr spc="-165" dirty="0"/>
              <a:t> </a:t>
            </a:r>
            <a:r>
              <a:rPr spc="-10" dirty="0"/>
              <a:t>o</a:t>
            </a:r>
            <a:r>
              <a:rPr spc="5" dirty="0"/>
              <a:t>l</a:t>
            </a:r>
            <a:r>
              <a:rPr spc="-5" dirty="0"/>
              <a:t>um</a:t>
            </a:r>
            <a:r>
              <a:rPr spc="5" dirty="0"/>
              <a:t>s</a:t>
            </a:r>
            <a:r>
              <a:rPr spc="-5" dirty="0"/>
              <a:t>uz  </a:t>
            </a:r>
            <a:r>
              <a:rPr dirty="0"/>
              <a:t>etkilerini</a:t>
            </a:r>
            <a:r>
              <a:rPr spc="-95" dirty="0"/>
              <a:t> </a:t>
            </a:r>
            <a:r>
              <a:rPr dirty="0"/>
              <a:t>önlemek,</a:t>
            </a:r>
            <a:r>
              <a:rPr spc="-100" dirty="0"/>
              <a:t> </a:t>
            </a:r>
            <a:r>
              <a:rPr spc="-10" dirty="0"/>
              <a:t>önlenemiyor</a:t>
            </a:r>
            <a:r>
              <a:rPr spc="-135" dirty="0"/>
              <a:t> </a:t>
            </a:r>
            <a:r>
              <a:rPr dirty="0"/>
              <a:t>ise</a:t>
            </a:r>
            <a:r>
              <a:rPr spc="-145" dirty="0"/>
              <a:t> </a:t>
            </a:r>
            <a:r>
              <a:rPr dirty="0"/>
              <a:t>en</a:t>
            </a:r>
            <a:r>
              <a:rPr spc="-100" dirty="0"/>
              <a:t> </a:t>
            </a:r>
            <a:r>
              <a:rPr spc="-10" dirty="0"/>
              <a:t>aza</a:t>
            </a:r>
            <a:r>
              <a:rPr spc="-70" dirty="0"/>
              <a:t> </a:t>
            </a:r>
            <a:r>
              <a:rPr dirty="0"/>
              <a:t>indirmek.</a:t>
            </a:r>
          </a:p>
          <a:p>
            <a:pPr marL="232410" marR="142240" indent="-109220">
              <a:lnSpc>
                <a:spcPct val="100000"/>
              </a:lnSpc>
              <a:spcBef>
                <a:spcPts val="625"/>
              </a:spcBef>
              <a:buChar char="-"/>
              <a:tabLst>
                <a:tab pos="319405" algn="l"/>
              </a:tabLst>
            </a:pPr>
            <a:r>
              <a:rPr spc="-220" dirty="0"/>
              <a:t>T</a:t>
            </a:r>
            <a:r>
              <a:rPr dirty="0"/>
              <a:t>ekn</a:t>
            </a:r>
            <a:r>
              <a:rPr spc="5" dirty="0"/>
              <a:t>i</a:t>
            </a:r>
            <a:r>
              <a:rPr dirty="0"/>
              <a:t>k</a:t>
            </a:r>
            <a:r>
              <a:rPr spc="-130" dirty="0"/>
              <a:t> </a:t>
            </a:r>
            <a:r>
              <a:rPr spc="-65" dirty="0"/>
              <a:t>g</a:t>
            </a:r>
            <a:r>
              <a:rPr dirty="0"/>
              <a:t>eli</a:t>
            </a:r>
            <a:r>
              <a:rPr spc="5" dirty="0"/>
              <a:t>ş</a:t>
            </a:r>
            <a:r>
              <a:rPr spc="-5" dirty="0"/>
              <a:t>me</a:t>
            </a:r>
            <a:r>
              <a:rPr dirty="0"/>
              <a:t>le</a:t>
            </a:r>
            <a:r>
              <a:rPr spc="-45" dirty="0"/>
              <a:t>r</a:t>
            </a:r>
            <a:r>
              <a:rPr dirty="0"/>
              <a:t>e</a:t>
            </a:r>
            <a:r>
              <a:rPr spc="-120" dirty="0"/>
              <a:t> </a:t>
            </a:r>
            <a:r>
              <a:rPr spc="-25" dirty="0"/>
              <a:t>u</a:t>
            </a:r>
            <a:r>
              <a:rPr dirty="0"/>
              <a:t>y</a:t>
            </a:r>
            <a:r>
              <a:rPr spc="-5" dirty="0"/>
              <a:t>u</a:t>
            </a:r>
            <a:r>
              <a:rPr dirty="0"/>
              <a:t>m</a:t>
            </a:r>
            <a:r>
              <a:rPr spc="-130" dirty="0"/>
              <a:t> </a:t>
            </a:r>
            <a:r>
              <a:rPr dirty="0"/>
              <a:t>sa</a:t>
            </a:r>
            <a:r>
              <a:rPr spc="-30" dirty="0"/>
              <a:t>ğ</a:t>
            </a:r>
            <a:r>
              <a:rPr spc="5" dirty="0"/>
              <a:t>l</a:t>
            </a:r>
            <a:r>
              <a:rPr spc="-15" dirty="0"/>
              <a:t>a</a:t>
            </a:r>
            <a:r>
              <a:rPr spc="-5" dirty="0"/>
              <a:t>mak</a:t>
            </a:r>
            <a:r>
              <a:rPr dirty="0"/>
              <a:t>.</a:t>
            </a:r>
            <a:r>
              <a:rPr spc="-60" dirty="0"/>
              <a:t> </a:t>
            </a:r>
            <a:r>
              <a:rPr spc="-220" dirty="0"/>
              <a:t>T</a:t>
            </a:r>
            <a:r>
              <a:rPr dirty="0"/>
              <a:t>e</a:t>
            </a:r>
            <a:r>
              <a:rPr spc="-20" dirty="0"/>
              <a:t>h</a:t>
            </a:r>
            <a:r>
              <a:rPr spc="5" dirty="0"/>
              <a:t>l</a:t>
            </a:r>
            <a:r>
              <a:rPr spc="-5" dirty="0"/>
              <a:t>i</a:t>
            </a:r>
            <a:r>
              <a:rPr spc="-50" dirty="0"/>
              <a:t>k</a:t>
            </a:r>
            <a:r>
              <a:rPr dirty="0"/>
              <a:t>eli</a:t>
            </a:r>
            <a:r>
              <a:rPr spc="-90" dirty="0"/>
              <a:t> </a:t>
            </a:r>
            <a:r>
              <a:rPr spc="-10" dirty="0"/>
              <a:t>o</a:t>
            </a:r>
            <a:r>
              <a:rPr spc="5" dirty="0"/>
              <a:t>l</a:t>
            </a:r>
            <a:r>
              <a:rPr spc="-15" dirty="0"/>
              <a:t>a</a:t>
            </a:r>
            <a:r>
              <a:rPr spc="-5" dirty="0"/>
              <a:t>n</a:t>
            </a:r>
            <a:r>
              <a:rPr dirty="0"/>
              <a:t>ı</a:t>
            </a:r>
            <a:r>
              <a:rPr spc="-90" dirty="0"/>
              <a:t> </a:t>
            </a:r>
            <a:r>
              <a:rPr spc="-60" dirty="0"/>
              <a:t>v</a:t>
            </a:r>
            <a:r>
              <a:rPr dirty="0"/>
              <a:t>e  </a:t>
            </a:r>
            <a:r>
              <a:rPr spc="-10" dirty="0"/>
              <a:t>daha</a:t>
            </a:r>
            <a:r>
              <a:rPr spc="-110" dirty="0"/>
              <a:t> </a:t>
            </a:r>
            <a:r>
              <a:rPr spc="-5" dirty="0"/>
              <a:t>az</a:t>
            </a:r>
            <a:r>
              <a:rPr spc="-60" dirty="0"/>
              <a:t> </a:t>
            </a:r>
            <a:r>
              <a:rPr spc="-15" dirty="0"/>
              <a:t>tehlikeli</a:t>
            </a:r>
            <a:r>
              <a:rPr spc="-90" dirty="0"/>
              <a:t> </a:t>
            </a:r>
            <a:r>
              <a:rPr dirty="0"/>
              <a:t>olanla</a:t>
            </a:r>
            <a:r>
              <a:rPr spc="-145" dirty="0"/>
              <a:t> </a:t>
            </a:r>
            <a:r>
              <a:rPr spc="-5" dirty="0"/>
              <a:t>değiştirmek.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9641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İŞVERENLERİN</a:t>
            </a:r>
            <a:r>
              <a:rPr spc="-55" dirty="0"/>
              <a:t> </a:t>
            </a:r>
            <a:r>
              <a:rPr spc="-30" dirty="0"/>
              <a:t>YÜKÜMLÜLÜĞÜ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57" y="2424048"/>
            <a:ext cx="6736080" cy="216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22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onstantia"/>
                <a:cs typeface="Constantia"/>
              </a:rPr>
              <a:t>-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Kapsamlı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tutarlı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genel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bir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önleme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politikası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geliştirmek.</a:t>
            </a:r>
            <a:endParaRPr sz="2600">
              <a:latin typeface="Constantia"/>
              <a:cs typeface="Constantia"/>
            </a:endParaRPr>
          </a:p>
          <a:p>
            <a:pPr marL="121920" marR="135890" indent="-25400">
              <a:lnSpc>
                <a:spcPct val="100000"/>
              </a:lnSpc>
              <a:spcBef>
                <a:spcPts val="620"/>
              </a:spcBef>
            </a:pPr>
            <a:r>
              <a:rPr sz="2600" spc="-35" dirty="0">
                <a:latin typeface="Constantia"/>
                <a:cs typeface="Constantia"/>
              </a:rPr>
              <a:t>-Toplu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korunma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tedbirlerine,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kişisel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korunma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tedbirlerine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göre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öncelik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vermek.</a:t>
            </a:r>
            <a:endParaRPr sz="2600">
              <a:latin typeface="Constantia"/>
              <a:cs typeface="Constantia"/>
            </a:endParaRPr>
          </a:p>
          <a:p>
            <a:pPr marL="96520">
              <a:lnSpc>
                <a:spcPct val="100000"/>
              </a:lnSpc>
              <a:spcBef>
                <a:spcPts val="625"/>
              </a:spcBef>
            </a:pPr>
            <a:r>
              <a:rPr sz="2600" spc="5" dirty="0">
                <a:latin typeface="Constantia"/>
                <a:cs typeface="Constantia"/>
              </a:rPr>
              <a:t>-</a:t>
            </a:r>
            <a:r>
              <a:rPr sz="2600" spc="-5" dirty="0">
                <a:latin typeface="Constantia"/>
                <a:cs typeface="Constantia"/>
              </a:rPr>
              <a:t>Ça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u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gun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tal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erme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6301" y="4028411"/>
            <a:ext cx="2003083" cy="230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95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97" y="1874951"/>
            <a:ext cx="7858759" cy="42716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-20" dirty="0">
                <a:latin typeface="Constantia"/>
                <a:cs typeface="Constantia"/>
              </a:rPr>
              <a:t>İ</a:t>
            </a:r>
            <a:r>
              <a:rPr sz="2400" b="1" dirty="0">
                <a:latin typeface="Constantia"/>
                <a:cs typeface="Constantia"/>
              </a:rPr>
              <a:t>ş</a:t>
            </a:r>
            <a:r>
              <a:rPr sz="2400" b="1" spc="-9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sa</a:t>
            </a:r>
            <a:r>
              <a:rPr sz="2400" b="1" spc="-35" dirty="0">
                <a:latin typeface="Constantia"/>
                <a:cs typeface="Constantia"/>
              </a:rPr>
              <a:t>ğ</a:t>
            </a:r>
            <a:r>
              <a:rPr sz="2400" b="1" spc="5" dirty="0">
                <a:latin typeface="Constantia"/>
                <a:cs typeface="Constantia"/>
              </a:rPr>
              <a:t>l</a:t>
            </a:r>
            <a:r>
              <a:rPr sz="2400" b="1" dirty="0">
                <a:latin typeface="Constantia"/>
                <a:cs typeface="Constantia"/>
              </a:rPr>
              <a:t>ığı</a:t>
            </a:r>
            <a:r>
              <a:rPr sz="2400" b="1" spc="-60" dirty="0">
                <a:latin typeface="Constantia"/>
                <a:cs typeface="Constantia"/>
              </a:rPr>
              <a:t> </a:t>
            </a:r>
            <a:r>
              <a:rPr sz="2400" b="1" spc="-65" dirty="0">
                <a:latin typeface="Constantia"/>
                <a:cs typeface="Constantia"/>
              </a:rPr>
              <a:t>v</a:t>
            </a:r>
            <a:r>
              <a:rPr sz="2400" b="1" dirty="0">
                <a:latin typeface="Constantia"/>
                <a:cs typeface="Constantia"/>
              </a:rPr>
              <a:t>e</a:t>
            </a:r>
            <a:r>
              <a:rPr sz="2400" b="1" spc="-130" dirty="0">
                <a:latin typeface="Constantia"/>
                <a:cs typeface="Constantia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g</a:t>
            </a:r>
            <a:r>
              <a:rPr sz="2400" b="1" spc="-30" dirty="0">
                <a:latin typeface="Constantia"/>
                <a:cs typeface="Constantia"/>
              </a:rPr>
              <a:t>ü</a:t>
            </a:r>
            <a:r>
              <a:rPr sz="2400" b="1" spc="-65" dirty="0">
                <a:latin typeface="Constantia"/>
                <a:cs typeface="Constantia"/>
              </a:rPr>
              <a:t>v</a:t>
            </a:r>
            <a:r>
              <a:rPr sz="2400" b="1" spc="5" dirty="0">
                <a:latin typeface="Constantia"/>
                <a:cs typeface="Constantia"/>
              </a:rPr>
              <a:t>e</a:t>
            </a:r>
            <a:r>
              <a:rPr sz="2400" b="1" dirty="0">
                <a:latin typeface="Constantia"/>
                <a:cs typeface="Constantia"/>
              </a:rPr>
              <a:t>n</a:t>
            </a:r>
            <a:r>
              <a:rPr sz="2400" b="1" spc="10" dirty="0">
                <a:latin typeface="Constantia"/>
                <a:cs typeface="Constantia"/>
              </a:rPr>
              <a:t>l</a:t>
            </a:r>
            <a:r>
              <a:rPr sz="2400" b="1" dirty="0">
                <a:latin typeface="Constantia"/>
                <a:cs typeface="Constantia"/>
              </a:rPr>
              <a:t>iği</a:t>
            </a:r>
            <a:r>
              <a:rPr sz="2400" b="1" spc="5" dirty="0">
                <a:latin typeface="Constantia"/>
                <a:cs typeface="Constantia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h</a:t>
            </a:r>
            <a:r>
              <a:rPr sz="2400" b="1" dirty="0">
                <a:latin typeface="Constantia"/>
                <a:cs typeface="Constantia"/>
              </a:rPr>
              <a:t>izmet</a:t>
            </a:r>
            <a:r>
              <a:rPr sz="2400" b="1" spc="10" dirty="0">
                <a:latin typeface="Constantia"/>
                <a:cs typeface="Constantia"/>
              </a:rPr>
              <a:t>l</a:t>
            </a:r>
            <a:r>
              <a:rPr sz="2400" b="1" spc="5" dirty="0">
                <a:latin typeface="Constantia"/>
                <a:cs typeface="Constantia"/>
              </a:rPr>
              <a:t>e</a:t>
            </a:r>
            <a:r>
              <a:rPr sz="2400" b="1" spc="-5" dirty="0">
                <a:latin typeface="Constantia"/>
                <a:cs typeface="Constantia"/>
              </a:rPr>
              <a:t>ri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b="1" spc="-15" dirty="0">
                <a:latin typeface="Constantia"/>
                <a:cs typeface="Constantia"/>
              </a:rPr>
              <a:t>İşveren,</a:t>
            </a:r>
            <a:r>
              <a:rPr sz="2400" b="1" spc="-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Mesleki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risklerin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önlenmesi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ve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bu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risklerden</a:t>
            </a:r>
            <a:endParaRPr sz="2400">
              <a:latin typeface="Constantia"/>
              <a:cs typeface="Constantia"/>
            </a:endParaRPr>
          </a:p>
          <a:p>
            <a:pPr marL="22860">
              <a:lnSpc>
                <a:spcPct val="100000"/>
              </a:lnSpc>
              <a:spcBef>
                <a:spcPts val="580"/>
              </a:spcBef>
              <a:tabLst>
                <a:tab pos="2152015" algn="l"/>
              </a:tabLst>
            </a:pPr>
            <a:r>
              <a:rPr sz="2400" spc="-5" dirty="0">
                <a:latin typeface="Constantia"/>
                <a:cs typeface="Constantia"/>
              </a:rPr>
              <a:t>korunulmasına	</a:t>
            </a:r>
            <a:r>
              <a:rPr sz="2400" spc="-10" dirty="0">
                <a:latin typeface="Constantia"/>
                <a:cs typeface="Constantia"/>
              </a:rPr>
              <a:t>yönelik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çalışmaları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da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kapsayacak,</a:t>
            </a:r>
            <a:endParaRPr sz="2400">
              <a:latin typeface="Constantia"/>
              <a:cs typeface="Constantia"/>
            </a:endParaRPr>
          </a:p>
          <a:p>
            <a:pPr marL="22860">
              <a:lnSpc>
                <a:spcPct val="100000"/>
              </a:lnSpc>
              <a:spcBef>
                <a:spcPts val="580"/>
              </a:spcBef>
              <a:tabLst>
                <a:tab pos="504825" algn="l"/>
                <a:tab pos="1617980" algn="l"/>
                <a:tab pos="2172335" algn="l"/>
                <a:tab pos="3650615" algn="l"/>
                <a:tab pos="5726430" algn="l"/>
                <a:tab pos="7357109" algn="l"/>
              </a:tabLst>
            </a:pPr>
            <a:r>
              <a:rPr sz="2400" dirty="0">
                <a:latin typeface="Constantia"/>
                <a:cs typeface="Constantia"/>
              </a:rPr>
              <a:t>iş	</a:t>
            </a:r>
            <a:r>
              <a:rPr sz="2400" spc="-1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20" dirty="0">
                <a:latin typeface="Constantia"/>
                <a:cs typeface="Constantia"/>
              </a:rPr>
              <a:t>ğ</a:t>
            </a:r>
            <a:r>
              <a:rPr sz="2400" dirty="0">
                <a:latin typeface="Constantia"/>
                <a:cs typeface="Constantia"/>
              </a:rPr>
              <a:t>lı</a:t>
            </a:r>
            <a:r>
              <a:rPr sz="2400" spc="5" dirty="0">
                <a:latin typeface="Constantia"/>
                <a:cs typeface="Constantia"/>
              </a:rPr>
              <a:t>ğ</a:t>
            </a:r>
            <a:r>
              <a:rPr sz="2400" dirty="0">
                <a:latin typeface="Constantia"/>
                <a:cs typeface="Constantia"/>
              </a:rPr>
              <a:t>ı	</a:t>
            </a:r>
            <a:r>
              <a:rPr sz="2400" spc="-6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	g</a:t>
            </a:r>
            <a:r>
              <a:rPr sz="2400" spc="-25" dirty="0">
                <a:latin typeface="Constantia"/>
                <a:cs typeface="Constantia"/>
              </a:rPr>
              <a:t>ü</a:t>
            </a:r>
            <a:r>
              <a:rPr sz="2400" spc="-60" dirty="0">
                <a:latin typeface="Constantia"/>
                <a:cs typeface="Constantia"/>
              </a:rPr>
              <a:t>v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spc="5" dirty="0">
                <a:latin typeface="Constantia"/>
                <a:cs typeface="Constantia"/>
              </a:rPr>
              <a:t>l</a:t>
            </a:r>
            <a:r>
              <a:rPr sz="2400" spc="-5" dirty="0">
                <a:latin typeface="Constantia"/>
                <a:cs typeface="Constantia"/>
              </a:rPr>
              <a:t>iğ</a:t>
            </a:r>
            <a:r>
              <a:rPr sz="2400" dirty="0">
                <a:latin typeface="Constantia"/>
                <a:cs typeface="Constantia"/>
              </a:rPr>
              <a:t>i	</a:t>
            </a:r>
            <a:r>
              <a:rPr sz="2400" spc="5" dirty="0">
                <a:latin typeface="Constantia"/>
                <a:cs typeface="Constantia"/>
              </a:rPr>
              <a:t>h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5" dirty="0">
                <a:latin typeface="Constantia"/>
                <a:cs typeface="Constantia"/>
              </a:rPr>
              <a:t>z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tl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rini</a:t>
            </a:r>
            <a:r>
              <a:rPr sz="2400" dirty="0">
                <a:latin typeface="Constantia"/>
                <a:cs typeface="Constantia"/>
              </a:rPr>
              <a:t>n	</a:t>
            </a:r>
            <a:r>
              <a:rPr sz="2400" spc="5" dirty="0">
                <a:latin typeface="Constantia"/>
                <a:cs typeface="Constantia"/>
              </a:rPr>
              <a:t>s</a:t>
            </a:r>
            <a:r>
              <a:rPr sz="2400" spc="-5" dirty="0">
                <a:latin typeface="Constantia"/>
                <a:cs typeface="Constantia"/>
              </a:rPr>
              <a:t>un</a:t>
            </a:r>
            <a:r>
              <a:rPr sz="2400" spc="-10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5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ı	</a:t>
            </a:r>
            <a:r>
              <a:rPr sz="2400" spc="-2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çin</a:t>
            </a:r>
            <a:endParaRPr sz="2400">
              <a:latin typeface="Constantia"/>
              <a:cs typeface="Constantia"/>
            </a:endParaRPr>
          </a:p>
          <a:p>
            <a:pPr marL="6858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çalışanları</a:t>
            </a:r>
            <a:r>
              <a:rPr sz="24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arasından</a:t>
            </a:r>
            <a:r>
              <a:rPr sz="24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iş</a:t>
            </a:r>
            <a:r>
              <a:rPr sz="24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güvenliği</a:t>
            </a:r>
            <a:r>
              <a:rPr sz="2400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uzmanı,</a:t>
            </a:r>
            <a:r>
              <a:rPr sz="24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işyeri</a:t>
            </a:r>
            <a:r>
              <a:rPr sz="24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hekimi</a:t>
            </a:r>
            <a:endParaRPr sz="24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580"/>
              </a:spcBef>
            </a:pPr>
            <a:r>
              <a:rPr sz="2400" spc="-30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4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onstantia"/>
                <a:cs typeface="Constantia"/>
              </a:rPr>
              <a:t>diğer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sağlık</a:t>
            </a:r>
            <a:r>
              <a:rPr sz="24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personeli</a:t>
            </a:r>
            <a:r>
              <a:rPr sz="24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onstantia"/>
                <a:cs typeface="Constantia"/>
              </a:rPr>
              <a:t>görevlendirir.</a:t>
            </a:r>
            <a:endParaRPr sz="2400">
              <a:latin typeface="Constantia"/>
              <a:cs typeface="Constantia"/>
            </a:endParaRPr>
          </a:p>
          <a:p>
            <a:pPr marL="98425">
              <a:lnSpc>
                <a:spcPct val="100000"/>
              </a:lnSpc>
              <a:spcBef>
                <a:spcPts val="565"/>
              </a:spcBef>
            </a:pPr>
            <a:r>
              <a:rPr sz="2400" spc="-5" dirty="0">
                <a:latin typeface="Constantia"/>
                <a:cs typeface="Constantia"/>
              </a:rPr>
              <a:t>Çalışanları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arasında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belirlenen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niteliklere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sahip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personel</a:t>
            </a:r>
            <a:endParaRPr sz="2400">
              <a:latin typeface="Constantia"/>
              <a:cs typeface="Constantia"/>
            </a:endParaRPr>
          </a:p>
          <a:p>
            <a:pPr marL="9842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Constantia"/>
                <a:cs typeface="Constantia"/>
              </a:rPr>
              <a:t>bulunmaması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hâlinde,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bu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hizmetin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tamamını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veya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bir</a:t>
            </a:r>
            <a:endParaRPr sz="2400">
              <a:latin typeface="Constantia"/>
              <a:cs typeface="Constantia"/>
            </a:endParaRPr>
          </a:p>
          <a:p>
            <a:pPr marL="685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nstantia"/>
                <a:cs typeface="Constantia"/>
              </a:rPr>
              <a:t>kısmını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ortak</a:t>
            </a:r>
            <a:r>
              <a:rPr sz="24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sağlık</a:t>
            </a:r>
            <a:r>
              <a:rPr sz="24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4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güvenlik</a:t>
            </a:r>
            <a:r>
              <a:rPr sz="2400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birimlerinden</a:t>
            </a:r>
            <a:r>
              <a:rPr sz="24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hizmet</a:t>
            </a:r>
            <a:endParaRPr sz="2400">
              <a:latin typeface="Constantia"/>
              <a:cs typeface="Constantia"/>
            </a:endParaRPr>
          </a:p>
          <a:p>
            <a:pPr marL="1524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alarak</a:t>
            </a:r>
            <a:r>
              <a:rPr sz="2400" spc="-1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yerine</a:t>
            </a:r>
            <a:r>
              <a:rPr sz="24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onstantia"/>
                <a:cs typeface="Constantia"/>
              </a:rPr>
              <a:t>getirebilir.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177" y="1847221"/>
            <a:ext cx="7550784" cy="32804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30480">
              <a:lnSpc>
                <a:spcPct val="119100"/>
              </a:lnSpc>
              <a:spcBef>
                <a:spcPts val="175"/>
              </a:spcBef>
              <a:tabLst>
                <a:tab pos="3989070" algn="l"/>
              </a:tabLst>
            </a:pPr>
            <a:r>
              <a:rPr sz="3000" spc="-60" dirty="0">
                <a:solidFill>
                  <a:srgbClr val="FF0000"/>
                </a:solidFill>
                <a:latin typeface="Constantia"/>
                <a:cs typeface="Constantia"/>
              </a:rPr>
              <a:t>Türkiye’de </a:t>
            </a:r>
            <a:r>
              <a:rPr sz="3000" spc="-10" dirty="0">
                <a:solidFill>
                  <a:srgbClr val="FF0000"/>
                </a:solidFill>
                <a:latin typeface="Constantia"/>
                <a:cs typeface="Constantia"/>
              </a:rPr>
              <a:t>İş Sağlığı </a:t>
            </a:r>
            <a:r>
              <a:rPr sz="3000" spc="-45" dirty="0">
                <a:solidFill>
                  <a:srgbClr val="FF0000"/>
                </a:solidFill>
                <a:latin typeface="Constantia"/>
                <a:cs typeface="Constantia"/>
              </a:rPr>
              <a:t>ve </a:t>
            </a:r>
            <a:r>
              <a:rPr sz="3000" spc="-15" dirty="0">
                <a:solidFill>
                  <a:srgbClr val="FF0000"/>
                </a:solidFill>
                <a:latin typeface="Constantia"/>
                <a:cs typeface="Constantia"/>
              </a:rPr>
              <a:t>Güvenliği </a:t>
            </a:r>
            <a:r>
              <a:rPr sz="3000" spc="-10" dirty="0">
                <a:solidFill>
                  <a:srgbClr val="FF0000"/>
                </a:solidFill>
                <a:latin typeface="Constantia"/>
                <a:cs typeface="Constantia"/>
              </a:rPr>
              <a:t>Uygulaması </a:t>
            </a:r>
            <a:r>
              <a:rPr sz="3000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1936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yılında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çıkarılmış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olan	3008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sayılı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ilk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İş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Kanunu,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1</a:t>
            </a:r>
            <a:r>
              <a:rPr sz="2600" spc="-5" dirty="0">
                <a:latin typeface="Constantia"/>
                <a:cs typeface="Constantia"/>
              </a:rPr>
              <a:t>9</a:t>
            </a:r>
            <a:r>
              <a:rPr sz="2600" spc="40" dirty="0">
                <a:latin typeface="Constantia"/>
                <a:cs typeface="Constantia"/>
              </a:rPr>
              <a:t>7</a:t>
            </a:r>
            <a:r>
              <a:rPr sz="2600" dirty="0">
                <a:latin typeface="Constantia"/>
                <a:cs typeface="Constantia"/>
              </a:rPr>
              <a:t>1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ürü</a:t>
            </a:r>
            <a:r>
              <a:rPr sz="2600" spc="-15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ü</a:t>
            </a:r>
            <a:r>
              <a:rPr sz="2600" spc="-65" dirty="0">
                <a:latin typeface="Constantia"/>
                <a:cs typeface="Constantia"/>
              </a:rPr>
              <a:t>ğ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gi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10" dirty="0">
                <a:latin typeface="Constantia"/>
                <a:cs typeface="Constantia"/>
              </a:rPr>
              <a:t>1</a:t>
            </a:r>
            <a:r>
              <a:rPr sz="2600" spc="-60" dirty="0">
                <a:latin typeface="Constantia"/>
                <a:cs typeface="Constantia"/>
              </a:rPr>
              <a:t>4</a:t>
            </a:r>
            <a:r>
              <a:rPr sz="2600" dirty="0">
                <a:latin typeface="Constantia"/>
                <a:cs typeface="Constantia"/>
              </a:rPr>
              <a:t>57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6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nu</a:t>
            </a:r>
            <a:r>
              <a:rPr sz="2600" spc="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,</a:t>
            </a:r>
            <a:endParaRPr sz="2600">
              <a:latin typeface="Constantia"/>
              <a:cs typeface="Constantia"/>
            </a:endParaRPr>
          </a:p>
          <a:p>
            <a:pPr marL="38100" marR="880744" indent="55880">
              <a:lnSpc>
                <a:spcPct val="100000"/>
              </a:lnSpc>
              <a:spcBef>
                <a:spcPts val="620"/>
              </a:spcBef>
              <a:tabLst>
                <a:tab pos="4019550" algn="l"/>
              </a:tabLst>
            </a:pPr>
            <a:r>
              <a:rPr sz="2600" spc="-5" dirty="0">
                <a:latin typeface="Constantia"/>
                <a:cs typeface="Constantia"/>
              </a:rPr>
              <a:t>2003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yılında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çıkarılan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4857	</a:t>
            </a:r>
            <a:r>
              <a:rPr sz="2600" spc="-10" dirty="0">
                <a:latin typeface="Constantia"/>
                <a:cs typeface="Constantia"/>
              </a:rPr>
              <a:t>sayılı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İş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Kanunu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bunların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yönetmelik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tebliğleri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,</a:t>
            </a:r>
            <a:endParaRPr sz="2600">
              <a:latin typeface="Constantia"/>
              <a:cs typeface="Constantia"/>
            </a:endParaRPr>
          </a:p>
          <a:p>
            <a:pPr marL="38100" marR="217804" indent="-25400">
              <a:lnSpc>
                <a:spcPct val="100000"/>
              </a:lnSpc>
              <a:spcBef>
                <a:spcPts val="645"/>
              </a:spcBef>
            </a:pPr>
            <a:r>
              <a:rPr sz="2600" spc="-15" dirty="0">
                <a:latin typeface="Constantia"/>
                <a:cs typeface="Constantia"/>
              </a:rPr>
              <a:t>Daha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çok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50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üzeri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işçi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çalıştıran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sanayi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işyerlerini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kapsayan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düzenlemeydi.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558863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YÜRÜRLÜK</a:t>
            </a:r>
            <a:r>
              <a:rPr spc="-75" dirty="0"/>
              <a:t> </a:t>
            </a:r>
            <a:r>
              <a:rPr spc="-45" dirty="0"/>
              <a:t>TARİHLERİ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0062" y="1928876"/>
            <a:ext cx="8358505" cy="4890770"/>
            <a:chOff x="500062" y="1928876"/>
            <a:chExt cx="8358505" cy="4890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62" y="1928876"/>
              <a:ext cx="8358124" cy="4643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6091" y="6359978"/>
              <a:ext cx="1072388" cy="4591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882711"/>
            <a:ext cx="7808595" cy="427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620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İş</a:t>
            </a:r>
            <a:r>
              <a:rPr sz="2400" b="1" spc="-1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sağlığı</a:t>
            </a:r>
            <a:r>
              <a:rPr sz="2400" b="1" spc="-35" dirty="0">
                <a:latin typeface="Constantia"/>
                <a:cs typeface="Constantia"/>
              </a:rPr>
              <a:t> ve</a:t>
            </a:r>
            <a:r>
              <a:rPr sz="2400" b="1" spc="-12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güvenliği</a:t>
            </a:r>
            <a:r>
              <a:rPr sz="2400" b="1" spc="-1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hizmetlerinin</a:t>
            </a:r>
            <a:r>
              <a:rPr sz="2400" b="1" spc="-10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desteklenmesi</a:t>
            </a:r>
            <a:endParaRPr sz="2400">
              <a:latin typeface="Constantia"/>
              <a:cs typeface="Constantia"/>
            </a:endParaRPr>
          </a:p>
          <a:p>
            <a:pPr marR="183515"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(Finansal</a:t>
            </a:r>
            <a:r>
              <a:rPr sz="2400" b="1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Destek)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nstantia"/>
                <a:cs typeface="Constantia"/>
              </a:rPr>
              <a:t>Bakanlıkça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aşağıdaki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şartlarla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destek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sağlanabilir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58419" marR="47625" indent="10160">
              <a:lnSpc>
                <a:spcPct val="80200"/>
              </a:lnSpc>
              <a:spcBef>
                <a:spcPts val="570"/>
              </a:spcBef>
              <a:buAutoNum type="alphaLcParenR"/>
              <a:tabLst>
                <a:tab pos="424180" algn="l"/>
              </a:tabLst>
            </a:pPr>
            <a:r>
              <a:rPr sz="2400" b="1" spc="-5" dirty="0">
                <a:latin typeface="Constantia"/>
                <a:cs typeface="Constantia"/>
              </a:rPr>
              <a:t>Kamu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kurum</a:t>
            </a:r>
            <a:r>
              <a:rPr sz="2400" b="1" spc="-110" dirty="0">
                <a:latin typeface="Constantia"/>
                <a:cs typeface="Constantia"/>
              </a:rPr>
              <a:t> </a:t>
            </a:r>
            <a:r>
              <a:rPr sz="2400" b="1" spc="-35" dirty="0">
                <a:latin typeface="Constantia"/>
                <a:cs typeface="Constantia"/>
              </a:rPr>
              <a:t>ve</a:t>
            </a:r>
            <a:r>
              <a:rPr sz="2400" b="1" spc="-5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kuruluşları</a:t>
            </a:r>
            <a:r>
              <a:rPr sz="2400" b="1" spc="-3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hariç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ondan</a:t>
            </a:r>
            <a:r>
              <a:rPr sz="24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az</a:t>
            </a:r>
            <a:r>
              <a:rPr sz="24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çalışanı </a:t>
            </a:r>
            <a:r>
              <a:rPr sz="2400" b="1" spc="-56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bulunanlardan, </a:t>
            </a:r>
            <a:r>
              <a:rPr sz="2400" b="1" spc="-15" dirty="0">
                <a:latin typeface="Constantia"/>
                <a:cs typeface="Constantia"/>
              </a:rPr>
              <a:t>çok tehlikeli </a:t>
            </a:r>
            <a:r>
              <a:rPr sz="2400" b="1" spc="-35" dirty="0">
                <a:latin typeface="Constantia"/>
                <a:cs typeface="Constantia"/>
              </a:rPr>
              <a:t>ve </a:t>
            </a:r>
            <a:r>
              <a:rPr sz="2400" b="1" spc="-15" dirty="0">
                <a:latin typeface="Constantia"/>
                <a:cs typeface="Constantia"/>
              </a:rPr>
              <a:t>tehlikeli </a:t>
            </a:r>
            <a:r>
              <a:rPr sz="2400" b="1" dirty="0">
                <a:latin typeface="Constantia"/>
                <a:cs typeface="Constantia"/>
              </a:rPr>
              <a:t>sınıfta </a:t>
            </a:r>
            <a:r>
              <a:rPr sz="2400" b="1" spc="-25" dirty="0">
                <a:latin typeface="Constantia"/>
                <a:cs typeface="Constantia"/>
              </a:rPr>
              <a:t>yer </a:t>
            </a:r>
            <a:r>
              <a:rPr sz="2400" b="1" spc="-2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alan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işyerleri</a:t>
            </a:r>
            <a:r>
              <a:rPr sz="2400" b="1" spc="-60" dirty="0">
                <a:latin typeface="Constantia"/>
                <a:cs typeface="Constantia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faydalanabilir.</a:t>
            </a:r>
            <a:endParaRPr sz="2400">
              <a:latin typeface="Constantia"/>
              <a:cs typeface="Constantia"/>
            </a:endParaRPr>
          </a:p>
          <a:p>
            <a:pPr marL="447040" indent="-372110">
              <a:lnSpc>
                <a:spcPts val="2590"/>
              </a:lnSpc>
              <a:buAutoNum type="alphaLcParenR"/>
              <a:tabLst>
                <a:tab pos="447675" algn="l"/>
              </a:tabLst>
            </a:pPr>
            <a:r>
              <a:rPr sz="2400" b="1" spc="-10" dirty="0">
                <a:latin typeface="Constantia"/>
                <a:cs typeface="Constantia"/>
              </a:rPr>
              <a:t>Ancak,</a:t>
            </a:r>
            <a:r>
              <a:rPr sz="2400" b="1" spc="3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Bakanlar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Kurulu,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ondan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az</a:t>
            </a:r>
            <a:r>
              <a:rPr sz="2400" b="1" spc="-7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çalışanı</a:t>
            </a:r>
            <a:endParaRPr sz="2400">
              <a:latin typeface="Constantia"/>
              <a:cs typeface="Constantia"/>
            </a:endParaRPr>
          </a:p>
          <a:p>
            <a:pPr marL="58419">
              <a:lnSpc>
                <a:spcPts val="2300"/>
              </a:lnSpc>
            </a:pPr>
            <a:r>
              <a:rPr sz="2400" b="1" spc="-10" dirty="0">
                <a:latin typeface="Constantia"/>
                <a:cs typeface="Constantia"/>
              </a:rPr>
              <a:t>bulunanlardan</a:t>
            </a:r>
            <a:r>
              <a:rPr sz="2400" b="1" spc="-9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az</a:t>
            </a:r>
            <a:r>
              <a:rPr sz="2400" b="1" spc="-5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tehlikeli</a:t>
            </a:r>
            <a:r>
              <a:rPr sz="2400" b="1" spc="-6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sınıfta</a:t>
            </a:r>
            <a:r>
              <a:rPr sz="2400" b="1" spc="-114" dirty="0">
                <a:latin typeface="Constantia"/>
                <a:cs typeface="Constantia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yer</a:t>
            </a:r>
            <a:r>
              <a:rPr sz="2400" b="1" spc="-14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alan</a:t>
            </a:r>
            <a:r>
              <a:rPr sz="2400" b="1" spc="-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işyerlerinin</a:t>
            </a:r>
            <a:endParaRPr sz="2400">
              <a:latin typeface="Constantia"/>
              <a:cs typeface="Constantia"/>
            </a:endParaRPr>
          </a:p>
          <a:p>
            <a:pPr marL="58419">
              <a:lnSpc>
                <a:spcPts val="2590"/>
              </a:lnSpc>
            </a:pPr>
            <a:r>
              <a:rPr sz="2400" b="1" spc="-5" dirty="0">
                <a:latin typeface="Constantia"/>
                <a:cs typeface="Constantia"/>
              </a:rPr>
              <a:t>de</a:t>
            </a:r>
            <a:r>
              <a:rPr sz="2400" b="1" spc="-65" dirty="0">
                <a:latin typeface="Constantia"/>
                <a:cs typeface="Constantia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faydalanmasına</a:t>
            </a:r>
            <a:r>
              <a:rPr sz="2400" b="1" spc="-25" dirty="0">
                <a:latin typeface="Constantia"/>
                <a:cs typeface="Constantia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karar</a:t>
            </a:r>
            <a:r>
              <a:rPr sz="2400" b="1" spc="-140" dirty="0">
                <a:latin typeface="Constantia"/>
                <a:cs typeface="Constantia"/>
              </a:rPr>
              <a:t> </a:t>
            </a:r>
            <a:r>
              <a:rPr sz="2400" b="1" spc="-35" dirty="0">
                <a:latin typeface="Constantia"/>
                <a:cs typeface="Constantia"/>
              </a:rPr>
              <a:t>verebilir.</a:t>
            </a:r>
            <a:endParaRPr sz="2400">
              <a:latin typeface="Constantia"/>
              <a:cs typeface="Constantia"/>
            </a:endParaRPr>
          </a:p>
          <a:p>
            <a:pPr marL="88265">
              <a:lnSpc>
                <a:spcPts val="2590"/>
              </a:lnSpc>
            </a:pPr>
            <a:r>
              <a:rPr sz="2400" spc="-25" dirty="0">
                <a:latin typeface="Constantia"/>
                <a:cs typeface="Constantia"/>
              </a:rPr>
              <a:t>Giderler,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iş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kazası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ve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meslek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hastalığı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bakımından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kısa</a:t>
            </a:r>
            <a:endParaRPr sz="2400">
              <a:latin typeface="Constantia"/>
              <a:cs typeface="Constantia"/>
            </a:endParaRPr>
          </a:p>
          <a:p>
            <a:pPr marL="58419">
              <a:lnSpc>
                <a:spcPts val="2310"/>
              </a:lnSpc>
            </a:pPr>
            <a:r>
              <a:rPr sz="2400" spc="-5" dirty="0">
                <a:latin typeface="Constantia"/>
                <a:cs typeface="Constantia"/>
              </a:rPr>
              <a:t>vadeli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sigorta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kolları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için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toplanan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primlerden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kaynak</a:t>
            </a:r>
            <a:endParaRPr sz="2400">
              <a:latin typeface="Constantia"/>
              <a:cs typeface="Constantia"/>
            </a:endParaRPr>
          </a:p>
          <a:p>
            <a:pPr marL="58419" marR="290195">
              <a:lnSpc>
                <a:spcPct val="79900"/>
              </a:lnSpc>
              <a:spcBef>
                <a:spcPts val="300"/>
              </a:spcBef>
            </a:pPr>
            <a:r>
              <a:rPr sz="2400" spc="-5" dirty="0">
                <a:latin typeface="Constantia"/>
                <a:cs typeface="Constantia"/>
              </a:rPr>
              <a:t>aktarılmak </a:t>
            </a:r>
            <a:r>
              <a:rPr sz="2400" spc="-15" dirty="0">
                <a:latin typeface="Constantia"/>
                <a:cs typeface="Constantia"/>
              </a:rPr>
              <a:t>suretiyle, </a:t>
            </a:r>
            <a:r>
              <a:rPr sz="2400" spc="-5" dirty="0">
                <a:latin typeface="Constantia"/>
                <a:cs typeface="Constantia"/>
              </a:rPr>
              <a:t>Sosyal </a:t>
            </a:r>
            <a:r>
              <a:rPr sz="2400" spc="-15" dirty="0">
                <a:latin typeface="Constantia"/>
                <a:cs typeface="Constantia"/>
              </a:rPr>
              <a:t>Güvenlik Kurumu </a:t>
            </a:r>
            <a:r>
              <a:rPr sz="2400" spc="-5" dirty="0">
                <a:latin typeface="Constantia"/>
                <a:cs typeface="Constantia"/>
              </a:rPr>
              <a:t>tarafından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finanse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edilir.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937" y="1948878"/>
            <a:ext cx="765365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0640">
              <a:lnSpc>
                <a:spcPct val="100000"/>
              </a:lnSpc>
              <a:spcBef>
                <a:spcPts val="100"/>
              </a:spcBef>
              <a:tabLst>
                <a:tab pos="1798955" algn="l"/>
              </a:tabLst>
            </a:pPr>
            <a:r>
              <a:rPr sz="2600" b="1" spc="-5" dirty="0">
                <a:latin typeface="Constantia"/>
                <a:cs typeface="Constantia"/>
              </a:rPr>
              <a:t>Anca</a:t>
            </a:r>
            <a:r>
              <a:rPr sz="2600" b="1" dirty="0">
                <a:latin typeface="Constantia"/>
                <a:cs typeface="Constantia"/>
              </a:rPr>
              <a:t>k</a:t>
            </a:r>
            <a:r>
              <a:rPr sz="2600" b="1" spc="-3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,</a:t>
            </a:r>
            <a:r>
              <a:rPr sz="2600" b="1" spc="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u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Kanu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65" dirty="0">
                <a:latin typeface="Constantia"/>
                <a:cs typeface="Constantia"/>
              </a:rPr>
              <a:t>ğ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mevzu</a:t>
            </a:r>
            <a:r>
              <a:rPr sz="2600" spc="-2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ğ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6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ya</a:t>
            </a:r>
            <a:r>
              <a:rPr sz="2600" dirty="0">
                <a:latin typeface="Constantia"/>
                <a:cs typeface="Constantia"/>
              </a:rPr>
              <a:t>pı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 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kontrol</a:t>
            </a:r>
            <a:r>
              <a:rPr sz="26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ve	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denetimlerde;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istihdam</a:t>
            </a:r>
            <a:r>
              <a:rPr sz="26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ettiği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 kişilerin</a:t>
            </a:r>
            <a:endParaRPr sz="2600">
              <a:latin typeface="Constantia"/>
              <a:cs typeface="Constantia"/>
            </a:endParaRPr>
          </a:p>
          <a:p>
            <a:pPr marL="53340" marR="30480">
              <a:lnSpc>
                <a:spcPct val="100000"/>
              </a:lnSpc>
              <a:spcBef>
                <a:spcPts val="5"/>
              </a:spcBef>
              <a:tabLst>
                <a:tab pos="5163185" algn="l"/>
              </a:tabLst>
            </a:pP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sigortalılık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bildiriminde bulunmadığı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tespit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edilen 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den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,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esp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tarihin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10" dirty="0">
                <a:latin typeface="Constantia"/>
                <a:cs typeface="Constantia"/>
              </a:rPr>
              <a:t>k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da</a:t>
            </a:r>
            <a:r>
              <a:rPr sz="2600" dirty="0">
                <a:latin typeface="Constantia"/>
                <a:cs typeface="Constantia"/>
              </a:rPr>
              <a:t>r	</a:t>
            </a:r>
            <a:r>
              <a:rPr sz="2600" spc="-15" dirty="0">
                <a:latin typeface="Constantia"/>
                <a:cs typeface="Constantia"/>
              </a:rPr>
              <a:t>y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5" dirty="0">
                <a:latin typeface="Constantia"/>
                <a:cs typeface="Constantia"/>
              </a:rPr>
              <a:t>ıl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ödemeler  </a:t>
            </a:r>
            <a:r>
              <a:rPr sz="2600" spc="-5" dirty="0">
                <a:latin typeface="Constantia"/>
                <a:cs typeface="Constantia"/>
              </a:rPr>
              <a:t>yasal faizi </a:t>
            </a:r>
            <a:r>
              <a:rPr sz="2600" dirty="0">
                <a:latin typeface="Constantia"/>
                <a:cs typeface="Constantia"/>
              </a:rPr>
              <a:t>ile </a:t>
            </a:r>
            <a:r>
              <a:rPr sz="2600" spc="-10" dirty="0">
                <a:latin typeface="Constantia"/>
                <a:cs typeface="Constantia"/>
              </a:rPr>
              <a:t>birlikte </a:t>
            </a:r>
            <a:r>
              <a:rPr sz="2600" spc="-5" dirty="0">
                <a:latin typeface="Constantia"/>
                <a:cs typeface="Constantia"/>
              </a:rPr>
              <a:t>Sosyal </a:t>
            </a:r>
            <a:r>
              <a:rPr sz="2600" spc="-10" dirty="0">
                <a:latin typeface="Constantia"/>
                <a:cs typeface="Constantia"/>
              </a:rPr>
              <a:t>Güvenlik Kurumunca </a:t>
            </a:r>
            <a:r>
              <a:rPr sz="2600" spc="-5" dirty="0">
                <a:latin typeface="Constantia"/>
                <a:cs typeface="Constantia"/>
              </a:rPr>
              <a:t> tahsil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edilir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durumdaki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işverenler,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sağlanan</a:t>
            </a:r>
            <a:endParaRPr sz="2600">
              <a:latin typeface="Constantia"/>
              <a:cs typeface="Constantia"/>
            </a:endParaRPr>
          </a:p>
          <a:p>
            <a:pPr marL="10160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des</a:t>
            </a:r>
            <a:r>
              <a:rPr sz="2600" spc="-3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ek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6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ç</a:t>
            </a:r>
            <a:r>
              <a:rPr sz="2600" b="1" spc="-1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yı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600" b="1" spc="-5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b="1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f</a:t>
            </a:r>
            <a:r>
              <a:rPr sz="2600" b="1" spc="-6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anam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z.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877658"/>
            <a:ext cx="8071484" cy="43783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İŞYERİ HEKİMLERİ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İŞ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 GÜVENLİĞİ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UZMANLARI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spc="-15" dirty="0">
                <a:latin typeface="Constantia"/>
                <a:cs typeface="Constantia"/>
              </a:rPr>
              <a:t>İşyeri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hekimi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ve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iş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güvenliği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uzmanlarının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hak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ve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yetkileri,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400" spc="-15" dirty="0">
                <a:latin typeface="Constantia"/>
                <a:cs typeface="Constantia"/>
              </a:rPr>
              <a:t>görevlerini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yerine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getirmeleri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nedeniyle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kısıtlanamaz.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Constantia"/>
                <a:cs typeface="Constantia"/>
              </a:rPr>
              <a:t>Bu</a:t>
            </a:r>
            <a:r>
              <a:rPr sz="2400" spc="-25" dirty="0">
                <a:latin typeface="Constantia"/>
                <a:cs typeface="Constantia"/>
              </a:rPr>
              <a:t> kişiler,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görevlerini</a:t>
            </a:r>
            <a:r>
              <a:rPr sz="2400" spc="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mesleğin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gerektirdiği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etik </a:t>
            </a:r>
            <a:r>
              <a:rPr sz="2400" spc="-15" dirty="0">
                <a:latin typeface="Constantia"/>
                <a:cs typeface="Constantia"/>
              </a:rPr>
              <a:t>ilkeler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60" dirty="0">
                <a:latin typeface="Constantia"/>
                <a:cs typeface="Constantia"/>
              </a:rPr>
              <a:t>ve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Constantia"/>
                <a:cs typeface="Constantia"/>
              </a:rPr>
              <a:t>mesleki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bağımsızlık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içerisinde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yürütür.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İşyeri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hekimi</a:t>
            </a:r>
            <a:r>
              <a:rPr sz="24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4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iş</a:t>
            </a:r>
            <a:r>
              <a:rPr sz="24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güvenliği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uzmanları;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görevlendirildikleri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740"/>
              </a:lnSpc>
              <a:spcBef>
                <a:spcPts val="285"/>
              </a:spcBef>
              <a:tabLst>
                <a:tab pos="1747520" algn="l"/>
                <a:tab pos="2186940" algn="l"/>
                <a:tab pos="3324860" algn="l"/>
                <a:tab pos="3836035" algn="l"/>
                <a:tab pos="5373370" algn="l"/>
                <a:tab pos="5937250" algn="l"/>
                <a:tab pos="6811645" algn="l"/>
              </a:tabLst>
            </a:pP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iş</a:t>
            </a:r>
            <a:r>
              <a:rPr sz="2400" spc="-50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400" spc="-2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lerinde	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iş	sa</a:t>
            </a:r>
            <a:r>
              <a:rPr sz="2400" b="1" spc="-35" dirty="0">
                <a:solidFill>
                  <a:srgbClr val="FF0000"/>
                </a:solidFill>
                <a:latin typeface="Constantia"/>
                <a:cs typeface="Constantia"/>
              </a:rPr>
              <a:t>ğ</a:t>
            </a:r>
            <a:r>
              <a:rPr sz="2400" b="1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ığı	</a:t>
            </a:r>
            <a:r>
              <a:rPr sz="2400" b="1" spc="-6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	</a:t>
            </a:r>
            <a:r>
              <a:rPr sz="2400" b="1" spc="-15" dirty="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sz="2400" b="1" spc="-30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400" b="1" spc="-6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400" b="1" spc="5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400" b="1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iği	i</a:t>
            </a:r>
            <a:r>
              <a:rPr sz="2400" b="1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	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400" b="1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400" b="1" spc="-15" dirty="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400" b="1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i	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400" b="1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ın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sı</a:t>
            </a:r>
            <a:endParaRPr sz="2400">
              <a:latin typeface="Constantia"/>
              <a:cs typeface="Constantia"/>
            </a:endParaRPr>
          </a:p>
          <a:p>
            <a:pPr marL="287020">
              <a:lnSpc>
                <a:spcPts val="2740"/>
              </a:lnSpc>
            </a:pP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gereken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tedbirleri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onstantia"/>
                <a:cs typeface="Constantia"/>
              </a:rPr>
              <a:t>işverene</a:t>
            </a:r>
            <a:r>
              <a:rPr sz="2400" b="1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yazılı</a:t>
            </a:r>
            <a:r>
              <a:rPr sz="2400" b="1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olarak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bildirdiği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spc="-5" dirty="0">
                <a:latin typeface="Constantia"/>
                <a:cs typeface="Constantia"/>
              </a:rPr>
              <a:t>hususlardan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hayati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tehlike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arz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edenlerin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işveren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tarafından</a:t>
            </a:r>
            <a:endParaRPr sz="2400">
              <a:latin typeface="Constantia"/>
              <a:cs typeface="Constantia"/>
            </a:endParaRPr>
          </a:p>
          <a:p>
            <a:pPr marL="12700" marR="434975">
              <a:lnSpc>
                <a:spcPct val="109700"/>
              </a:lnSpc>
              <a:spcBef>
                <a:spcPts val="20"/>
              </a:spcBef>
            </a:pPr>
            <a:r>
              <a:rPr sz="2400" spc="-15" dirty="0">
                <a:latin typeface="Constantia"/>
                <a:cs typeface="Constantia"/>
              </a:rPr>
              <a:t>yerine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getirilmemesi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hâlinde,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bu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hususu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Bakanlığın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yetkili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birimine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bildirir.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177" y="1948878"/>
            <a:ext cx="7830184" cy="3672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247140" indent="-254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onstantia"/>
                <a:cs typeface="Constantia"/>
              </a:rPr>
              <a:t>Hizmet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sunan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kuruluşlar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işyeri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hekimi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iş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iğ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uzman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ı,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25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iği</a:t>
            </a:r>
            <a:endParaRPr sz="2600">
              <a:latin typeface="Constantia"/>
              <a:cs typeface="Constantia"/>
            </a:endParaRPr>
          </a:p>
          <a:p>
            <a:pPr marL="38100" marR="107314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Constantia"/>
                <a:cs typeface="Constantia"/>
              </a:rPr>
              <a:t>hizmetlerinin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yürütülmesindeki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ihmallerinden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dolayı,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hizmet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sundukları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işverene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karşı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sorumludur.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latin typeface="Constantia"/>
                <a:cs typeface="Constantia"/>
              </a:rPr>
              <a:t>Çalışanın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ölümü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veya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maluliyetiyle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sonuçlanacak</a:t>
            </a:r>
            <a:endParaRPr sz="2600">
              <a:latin typeface="Constantia"/>
              <a:cs typeface="Constantia"/>
            </a:endParaRPr>
          </a:p>
          <a:p>
            <a:pPr marL="38100" marR="5080">
              <a:lnSpc>
                <a:spcPct val="100000"/>
              </a:lnSpc>
            </a:pPr>
            <a:r>
              <a:rPr sz="2600" dirty="0">
                <a:latin typeface="Constantia"/>
                <a:cs typeface="Constantia"/>
              </a:rPr>
              <a:t>şe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vücut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ütü</a:t>
            </a:r>
            <a:r>
              <a:rPr sz="2600" spc="5" dirty="0">
                <a:latin typeface="Constantia"/>
                <a:cs typeface="Constantia"/>
              </a:rPr>
              <a:t>nl</a:t>
            </a:r>
            <a:r>
              <a:rPr sz="2600" spc="-5" dirty="0">
                <a:latin typeface="Constantia"/>
                <a:cs typeface="Constantia"/>
              </a:rPr>
              <a:t>üğünü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</a:t>
            </a:r>
            <a:r>
              <a:rPr sz="2600" spc="-5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z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Constantia"/>
                <a:cs typeface="Constantia"/>
              </a:rPr>
              <a:t>ı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nede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olan  </a:t>
            </a:r>
            <a:r>
              <a:rPr sz="2600" spc="-5" dirty="0">
                <a:latin typeface="Constantia"/>
                <a:cs typeface="Constantia"/>
              </a:rPr>
              <a:t>iş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kazası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veya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meslek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hastalığının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meydana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gelmesinde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ihmal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esp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edi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eri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ek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mi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iği  u</a:t>
            </a:r>
            <a:r>
              <a:rPr sz="2600" spc="-15" dirty="0">
                <a:latin typeface="Constantia"/>
                <a:cs typeface="Constantia"/>
              </a:rPr>
              <a:t>z</a:t>
            </a:r>
            <a:r>
              <a:rPr sz="2600" spc="-5" dirty="0">
                <a:latin typeface="Constantia"/>
                <a:cs typeface="Constantia"/>
              </a:rPr>
              <a:t>manı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etki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el</a:t>
            </a:r>
            <a:r>
              <a:rPr sz="2600" spc="-6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esi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10" dirty="0">
                <a:latin typeface="Constantia"/>
                <a:cs typeface="Constantia"/>
              </a:rPr>
              <a:t>k</a:t>
            </a:r>
            <a:r>
              <a:rPr sz="2600" spc="-20" dirty="0">
                <a:latin typeface="Constantia"/>
                <a:cs typeface="Constantia"/>
              </a:rPr>
              <a:t>ı</a:t>
            </a:r>
            <a:r>
              <a:rPr sz="2600" spc="-1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-21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 marR="5080" indent="7620">
              <a:lnSpc>
                <a:spcPct val="119900"/>
              </a:lnSpc>
              <a:spcBef>
                <a:spcPts val="100"/>
              </a:spcBef>
            </a:pPr>
            <a:r>
              <a:rPr b="1" spc="-10" dirty="0">
                <a:latin typeface="Constantia"/>
                <a:cs typeface="Constantia"/>
              </a:rPr>
              <a:t>İş güvenliği </a:t>
            </a:r>
            <a:r>
              <a:rPr b="1" spc="-5" dirty="0">
                <a:latin typeface="Constantia"/>
                <a:cs typeface="Constantia"/>
              </a:rPr>
              <a:t>uzmanlarının </a:t>
            </a:r>
            <a:r>
              <a:rPr b="1" spc="-25" dirty="0">
                <a:latin typeface="Constantia"/>
                <a:cs typeface="Constantia"/>
              </a:rPr>
              <a:t>görev </a:t>
            </a:r>
            <a:r>
              <a:rPr b="1" dirty="0">
                <a:latin typeface="Constantia"/>
                <a:cs typeface="Constantia"/>
              </a:rPr>
              <a:t>alabilmeleri </a:t>
            </a:r>
            <a:r>
              <a:rPr b="1" spc="-5" dirty="0">
                <a:latin typeface="Constantia"/>
                <a:cs typeface="Constantia"/>
              </a:rPr>
              <a:t>için; </a:t>
            </a:r>
            <a:r>
              <a:rPr b="1" spc="-610" dirty="0">
                <a:latin typeface="Constantia"/>
                <a:cs typeface="Constantia"/>
              </a:rPr>
              <a:t> </a:t>
            </a:r>
            <a:r>
              <a:rPr spc="-35" dirty="0"/>
              <a:t>Ç</a:t>
            </a:r>
            <a:r>
              <a:rPr dirty="0"/>
              <a:t>ok</a:t>
            </a:r>
            <a:r>
              <a:rPr spc="-70" dirty="0"/>
              <a:t> </a:t>
            </a:r>
            <a:r>
              <a:rPr spc="-40" dirty="0"/>
              <a:t>t</a:t>
            </a:r>
            <a:r>
              <a:rPr dirty="0"/>
              <a:t>e</a:t>
            </a:r>
            <a:r>
              <a:rPr spc="-15" dirty="0"/>
              <a:t>h</a:t>
            </a:r>
            <a:r>
              <a:rPr spc="5" dirty="0"/>
              <a:t>l</a:t>
            </a:r>
            <a:r>
              <a:rPr spc="-5" dirty="0"/>
              <a:t>i</a:t>
            </a:r>
            <a:r>
              <a:rPr spc="-50" dirty="0"/>
              <a:t>k</a:t>
            </a:r>
            <a:r>
              <a:rPr dirty="0"/>
              <a:t>eli</a:t>
            </a:r>
            <a:r>
              <a:rPr spc="-70" dirty="0"/>
              <a:t> </a:t>
            </a:r>
            <a:r>
              <a:rPr dirty="0"/>
              <a:t>s</a:t>
            </a:r>
            <a:r>
              <a:rPr spc="5" dirty="0"/>
              <a:t>ı</a:t>
            </a:r>
            <a:r>
              <a:rPr spc="-5" dirty="0"/>
              <a:t>n</a:t>
            </a:r>
            <a:r>
              <a:rPr spc="5" dirty="0"/>
              <a:t>ı</a:t>
            </a:r>
            <a:r>
              <a:rPr dirty="0"/>
              <a:t>fta</a:t>
            </a:r>
            <a:r>
              <a:rPr spc="-170" dirty="0"/>
              <a:t> </a:t>
            </a:r>
            <a:r>
              <a:rPr spc="-55" dirty="0"/>
              <a:t>y</a:t>
            </a:r>
            <a:r>
              <a:rPr dirty="0"/>
              <a:t>er</a:t>
            </a:r>
            <a:r>
              <a:rPr spc="-175" dirty="0"/>
              <a:t> </a:t>
            </a:r>
            <a:r>
              <a:rPr spc="-10" dirty="0"/>
              <a:t>a</a:t>
            </a:r>
            <a:r>
              <a:rPr spc="5" dirty="0"/>
              <a:t>l</a:t>
            </a:r>
            <a:r>
              <a:rPr spc="-10" dirty="0"/>
              <a:t>a</a:t>
            </a:r>
            <a:r>
              <a:rPr dirty="0"/>
              <a:t>n</a:t>
            </a:r>
            <a:r>
              <a:rPr spc="-35" dirty="0"/>
              <a:t> </a:t>
            </a:r>
            <a:r>
              <a:rPr spc="5" dirty="0"/>
              <a:t>i</a:t>
            </a:r>
            <a:r>
              <a:rPr dirty="0"/>
              <a:t>ş</a:t>
            </a:r>
            <a:r>
              <a:rPr spc="-45" dirty="0"/>
              <a:t>y</a:t>
            </a:r>
            <a:r>
              <a:rPr dirty="0"/>
              <a:t>e</a:t>
            </a:r>
            <a:r>
              <a:rPr spc="-25" dirty="0"/>
              <a:t>r</a:t>
            </a:r>
            <a:r>
              <a:rPr spc="5" dirty="0"/>
              <a:t>l</a:t>
            </a:r>
            <a:r>
              <a:rPr dirty="0"/>
              <a:t>eri</a:t>
            </a:r>
            <a:r>
              <a:rPr spc="5" dirty="0"/>
              <a:t>n</a:t>
            </a:r>
            <a:r>
              <a:rPr spc="-5" dirty="0"/>
              <a:t>d</a:t>
            </a:r>
            <a:r>
              <a:rPr dirty="0"/>
              <a:t>e</a:t>
            </a:r>
            <a:r>
              <a:rPr spc="-65" dirty="0"/>
              <a:t> </a:t>
            </a:r>
            <a:r>
              <a:rPr b="1" dirty="0">
                <a:latin typeface="Constantia"/>
                <a:cs typeface="Constantia"/>
              </a:rPr>
              <a:t>(A)</a:t>
            </a:r>
            <a:r>
              <a:rPr b="1" spc="-70" dirty="0">
                <a:latin typeface="Constantia"/>
                <a:cs typeface="Constantia"/>
              </a:rPr>
              <a:t> </a:t>
            </a:r>
            <a:r>
              <a:rPr b="1" spc="-10" dirty="0">
                <a:latin typeface="Constantia"/>
                <a:cs typeface="Constantia"/>
              </a:rPr>
              <a:t>s</a:t>
            </a:r>
            <a:r>
              <a:rPr b="1" dirty="0">
                <a:latin typeface="Constantia"/>
                <a:cs typeface="Constantia"/>
              </a:rPr>
              <a:t>ın</a:t>
            </a:r>
            <a:r>
              <a:rPr b="1" spc="-10" dirty="0">
                <a:latin typeface="Constantia"/>
                <a:cs typeface="Constantia"/>
              </a:rPr>
              <a:t>ı</a:t>
            </a:r>
            <a:r>
              <a:rPr b="1" dirty="0">
                <a:latin typeface="Constantia"/>
                <a:cs typeface="Constantia"/>
              </a:rPr>
              <a:t>fı,  </a:t>
            </a:r>
            <a:r>
              <a:rPr spc="-35" dirty="0"/>
              <a:t>Tehlikeli </a:t>
            </a:r>
            <a:r>
              <a:rPr dirty="0"/>
              <a:t>sınıfta </a:t>
            </a:r>
            <a:r>
              <a:rPr spc="-20" dirty="0"/>
              <a:t>yer </a:t>
            </a:r>
            <a:r>
              <a:rPr spc="-10" dirty="0"/>
              <a:t>alan </a:t>
            </a:r>
            <a:r>
              <a:rPr spc="-5" dirty="0"/>
              <a:t>işyerlerinde </a:t>
            </a:r>
            <a:r>
              <a:rPr dirty="0"/>
              <a:t>en </a:t>
            </a:r>
            <a:r>
              <a:rPr spc="-10" dirty="0"/>
              <a:t>az </a:t>
            </a:r>
            <a:r>
              <a:rPr b="1" dirty="0">
                <a:latin typeface="Constantia"/>
                <a:cs typeface="Constantia"/>
              </a:rPr>
              <a:t>(B) </a:t>
            </a:r>
            <a:r>
              <a:rPr b="1" spc="-5" dirty="0">
                <a:latin typeface="Constantia"/>
                <a:cs typeface="Constantia"/>
              </a:rPr>
              <a:t>sınıfı, </a:t>
            </a:r>
            <a:r>
              <a:rPr b="1" dirty="0">
                <a:latin typeface="Constantia"/>
                <a:cs typeface="Constantia"/>
              </a:rPr>
              <a:t> </a:t>
            </a:r>
            <a:r>
              <a:rPr spc="-5" dirty="0"/>
              <a:t>Az</a:t>
            </a:r>
            <a:r>
              <a:rPr spc="-80" dirty="0"/>
              <a:t> </a:t>
            </a:r>
            <a:r>
              <a:rPr spc="-15" dirty="0"/>
              <a:t>tehlikeli</a:t>
            </a:r>
            <a:r>
              <a:rPr spc="-50" dirty="0"/>
              <a:t> </a:t>
            </a:r>
            <a:r>
              <a:rPr dirty="0"/>
              <a:t>sınıfta</a:t>
            </a:r>
            <a:r>
              <a:rPr spc="-185" dirty="0"/>
              <a:t> </a:t>
            </a:r>
            <a:r>
              <a:rPr spc="-20" dirty="0"/>
              <a:t>yer</a:t>
            </a:r>
            <a:r>
              <a:rPr spc="-155" dirty="0"/>
              <a:t> </a:t>
            </a:r>
            <a:r>
              <a:rPr spc="-5" dirty="0"/>
              <a:t>alan</a:t>
            </a:r>
            <a:r>
              <a:rPr spc="-50" dirty="0"/>
              <a:t> </a:t>
            </a:r>
            <a:r>
              <a:rPr spc="-10" dirty="0"/>
              <a:t>işyerlerinde</a:t>
            </a:r>
            <a:r>
              <a:rPr spc="-155" dirty="0"/>
              <a:t> </a:t>
            </a:r>
            <a:r>
              <a:rPr dirty="0"/>
              <a:t>en</a:t>
            </a:r>
            <a:r>
              <a:rPr spc="-114" dirty="0"/>
              <a:t> </a:t>
            </a:r>
            <a:r>
              <a:rPr spc="-5" dirty="0"/>
              <a:t>az</a:t>
            </a:r>
            <a:r>
              <a:rPr spc="10" dirty="0"/>
              <a:t> </a:t>
            </a:r>
            <a:r>
              <a:rPr b="1" dirty="0">
                <a:latin typeface="Constantia"/>
                <a:cs typeface="Constantia"/>
              </a:rPr>
              <a:t>(C)</a:t>
            </a:r>
            <a:r>
              <a:rPr b="1" spc="-65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sınıfı</a:t>
            </a:r>
          </a:p>
          <a:p>
            <a:pPr marL="232410" marR="343535" indent="-25400">
              <a:lnSpc>
                <a:spcPct val="100000"/>
              </a:lnSpc>
              <a:spcBef>
                <a:spcPts val="640"/>
              </a:spcBef>
            </a:pPr>
            <a:r>
              <a:rPr spc="-5" dirty="0"/>
              <a:t>iş</a:t>
            </a:r>
            <a:r>
              <a:rPr spc="-130" dirty="0"/>
              <a:t> </a:t>
            </a:r>
            <a:r>
              <a:rPr spc="-10" dirty="0"/>
              <a:t>güvenliği</a:t>
            </a:r>
            <a:r>
              <a:rPr spc="-70" dirty="0"/>
              <a:t> </a:t>
            </a:r>
            <a:r>
              <a:rPr spc="-5" dirty="0"/>
              <a:t>uzmanlığı</a:t>
            </a:r>
            <a:r>
              <a:rPr spc="-30" dirty="0"/>
              <a:t> </a:t>
            </a:r>
            <a:r>
              <a:rPr spc="-10" dirty="0"/>
              <a:t>belgesine</a:t>
            </a:r>
            <a:r>
              <a:rPr spc="-125" dirty="0"/>
              <a:t> </a:t>
            </a:r>
            <a:r>
              <a:rPr spc="-5" dirty="0"/>
              <a:t>sahip</a:t>
            </a:r>
            <a:r>
              <a:rPr spc="-105" dirty="0"/>
              <a:t> </a:t>
            </a:r>
            <a:r>
              <a:rPr spc="-5" dirty="0"/>
              <a:t>olmaları</a:t>
            </a:r>
            <a:r>
              <a:rPr spc="-90" dirty="0"/>
              <a:t> </a:t>
            </a:r>
            <a:r>
              <a:rPr dirty="0"/>
              <a:t>şartı </a:t>
            </a:r>
            <a:r>
              <a:rPr spc="-640" dirty="0"/>
              <a:t> </a:t>
            </a:r>
            <a:r>
              <a:rPr spc="-45" dirty="0"/>
              <a:t>aranır.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4923" y="4579056"/>
            <a:ext cx="1779158" cy="176372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47066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TEHLİKE</a:t>
            </a:r>
            <a:r>
              <a:rPr spc="-45" dirty="0"/>
              <a:t> </a:t>
            </a:r>
            <a:r>
              <a:rPr spc="-5" dirty="0"/>
              <a:t>SINIFLARI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57" y="1948878"/>
            <a:ext cx="7889240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9439" marR="125730" indent="-1857375">
              <a:lnSpc>
                <a:spcPct val="100000"/>
              </a:lnSpc>
              <a:spcBef>
                <a:spcPts val="100"/>
              </a:spcBef>
            </a:pPr>
            <a:r>
              <a:rPr sz="2600" b="1" spc="-20" dirty="0">
                <a:latin typeface="Constantia"/>
                <a:cs typeface="Constantia"/>
              </a:rPr>
              <a:t>İ</a:t>
            </a:r>
            <a:r>
              <a:rPr sz="2600" b="1" spc="-10" dirty="0">
                <a:latin typeface="Constantia"/>
                <a:cs typeface="Constantia"/>
              </a:rPr>
              <a:t>ş</a:t>
            </a:r>
            <a:r>
              <a:rPr sz="2600" b="1" spc="-55" dirty="0">
                <a:latin typeface="Constantia"/>
                <a:cs typeface="Constantia"/>
              </a:rPr>
              <a:t>y</a:t>
            </a:r>
            <a:r>
              <a:rPr sz="2600" b="1" dirty="0">
                <a:latin typeface="Constantia"/>
                <a:cs typeface="Constantia"/>
              </a:rPr>
              <a:t>e</a:t>
            </a:r>
            <a:r>
              <a:rPr sz="2600" b="1" spc="-10" dirty="0">
                <a:latin typeface="Constantia"/>
                <a:cs typeface="Constantia"/>
              </a:rPr>
              <a:t>r</a:t>
            </a:r>
            <a:r>
              <a:rPr sz="2600" b="1" dirty="0">
                <a:latin typeface="Constantia"/>
                <a:cs typeface="Constantia"/>
              </a:rPr>
              <a:t>i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spc="-220" dirty="0">
                <a:latin typeface="Constantia"/>
                <a:cs typeface="Constantia"/>
              </a:rPr>
              <a:t>T</a:t>
            </a:r>
            <a:r>
              <a:rPr sz="2600" b="1" dirty="0">
                <a:latin typeface="Constantia"/>
                <a:cs typeface="Constantia"/>
              </a:rPr>
              <a:t>ehli</a:t>
            </a:r>
            <a:r>
              <a:rPr sz="2600" b="1" spc="-65" dirty="0">
                <a:latin typeface="Constantia"/>
                <a:cs typeface="Constantia"/>
              </a:rPr>
              <a:t>k</a:t>
            </a:r>
            <a:r>
              <a:rPr sz="2600" b="1" dirty="0">
                <a:latin typeface="Constantia"/>
                <a:cs typeface="Constantia"/>
              </a:rPr>
              <a:t>e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s</a:t>
            </a:r>
            <a:r>
              <a:rPr sz="2600" b="1" dirty="0">
                <a:latin typeface="Constantia"/>
                <a:cs typeface="Constantia"/>
              </a:rPr>
              <a:t>ı</a:t>
            </a:r>
            <a:r>
              <a:rPr sz="2600" b="1" spc="-10" dirty="0">
                <a:latin typeface="Constantia"/>
                <a:cs typeface="Constantia"/>
              </a:rPr>
              <a:t>n</a:t>
            </a:r>
            <a:r>
              <a:rPr sz="2600" b="1" dirty="0">
                <a:latin typeface="Constantia"/>
                <a:cs typeface="Constantia"/>
              </a:rPr>
              <a:t>ı</a:t>
            </a:r>
            <a:r>
              <a:rPr sz="2600" b="1" spc="190" dirty="0">
                <a:latin typeface="Constantia"/>
                <a:cs typeface="Constantia"/>
              </a:rPr>
              <a:t>f</a:t>
            </a:r>
            <a:r>
              <a:rPr sz="2600" b="1" spc="-5" dirty="0">
                <a:latin typeface="Constantia"/>
                <a:cs typeface="Constantia"/>
              </a:rPr>
              <a:t>l</a:t>
            </a:r>
            <a:r>
              <a:rPr sz="2600" b="1" dirty="0">
                <a:latin typeface="Constantia"/>
                <a:cs typeface="Constantia"/>
              </a:rPr>
              <a:t>a</a:t>
            </a:r>
            <a:r>
              <a:rPr sz="2600" b="1" spc="-15" dirty="0">
                <a:latin typeface="Constantia"/>
                <a:cs typeface="Constantia"/>
              </a:rPr>
              <a:t>r</a:t>
            </a:r>
            <a:r>
              <a:rPr sz="2600" b="1" dirty="0">
                <a:latin typeface="Constantia"/>
                <a:cs typeface="Constantia"/>
              </a:rPr>
              <a:t>ı</a:t>
            </a:r>
            <a:r>
              <a:rPr sz="2600" b="1" spc="-25" dirty="0">
                <a:latin typeface="Constantia"/>
                <a:cs typeface="Constantia"/>
              </a:rPr>
              <a:t> </a:t>
            </a:r>
            <a:r>
              <a:rPr sz="2600" b="1" spc="-35" dirty="0">
                <a:latin typeface="Constantia"/>
                <a:cs typeface="Constantia"/>
              </a:rPr>
              <a:t>t</a:t>
            </a:r>
            <a:r>
              <a:rPr sz="2600" b="1" dirty="0">
                <a:latin typeface="Constantia"/>
                <a:cs typeface="Constantia"/>
              </a:rPr>
              <a:t>ebliği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26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</a:t>
            </a:r>
            <a:r>
              <a:rPr sz="2600" b="1" spc="-55" dirty="0">
                <a:latin typeface="Constantia"/>
                <a:cs typeface="Constantia"/>
              </a:rPr>
              <a:t>r</a:t>
            </a:r>
            <a:r>
              <a:rPr sz="2600" b="1" dirty="0">
                <a:latin typeface="Constantia"/>
                <a:cs typeface="Constantia"/>
              </a:rPr>
              <a:t>a</a:t>
            </a:r>
            <a:r>
              <a:rPr sz="2600" b="1" spc="5" dirty="0">
                <a:latin typeface="Constantia"/>
                <a:cs typeface="Constantia"/>
              </a:rPr>
              <a:t>l</a:t>
            </a:r>
            <a:r>
              <a:rPr sz="2600" b="1" dirty="0">
                <a:latin typeface="Constantia"/>
                <a:cs typeface="Constantia"/>
              </a:rPr>
              <a:t>ık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20</a:t>
            </a:r>
            <a:r>
              <a:rPr sz="2600" b="1" spc="-15" dirty="0">
                <a:latin typeface="Constantia"/>
                <a:cs typeface="Constantia"/>
              </a:rPr>
              <a:t>1</a:t>
            </a:r>
            <a:r>
              <a:rPr sz="2600" b="1" dirty="0">
                <a:latin typeface="Constantia"/>
                <a:cs typeface="Constantia"/>
              </a:rPr>
              <a:t>2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g</a:t>
            </a:r>
            <a:r>
              <a:rPr sz="2600" b="1" spc="5" dirty="0">
                <a:latin typeface="Constantia"/>
                <a:cs typeface="Constantia"/>
              </a:rPr>
              <a:t>ü</a:t>
            </a:r>
            <a:r>
              <a:rPr sz="2600" b="1" dirty="0">
                <a:latin typeface="Constantia"/>
                <a:cs typeface="Constantia"/>
              </a:rPr>
              <a:t>n</a:t>
            </a:r>
            <a:r>
              <a:rPr sz="2600" b="1" spc="-10" dirty="0">
                <a:latin typeface="Constantia"/>
                <a:cs typeface="Constantia"/>
              </a:rPr>
              <a:t>k</a:t>
            </a:r>
            <a:r>
              <a:rPr sz="2600" b="1" dirty="0">
                <a:latin typeface="Constantia"/>
                <a:cs typeface="Constantia"/>
              </a:rPr>
              <a:t>ü  </a:t>
            </a:r>
            <a:r>
              <a:rPr sz="2600" b="1" spc="-35" dirty="0">
                <a:latin typeface="Constantia"/>
                <a:cs typeface="Constantia"/>
              </a:rPr>
              <a:t>R</a:t>
            </a:r>
            <a:r>
              <a:rPr sz="2600" b="1" dirty="0">
                <a:latin typeface="Constantia"/>
                <a:cs typeface="Constantia"/>
              </a:rPr>
              <a:t>esmi</a:t>
            </a:r>
            <a:r>
              <a:rPr sz="2600" b="1" spc="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Ga</a:t>
            </a:r>
            <a:r>
              <a:rPr sz="2600" b="1" spc="-20" dirty="0">
                <a:latin typeface="Constantia"/>
                <a:cs typeface="Constantia"/>
              </a:rPr>
              <a:t>z</a:t>
            </a:r>
            <a:r>
              <a:rPr sz="2600" b="1" dirty="0">
                <a:latin typeface="Constantia"/>
                <a:cs typeface="Constantia"/>
              </a:rPr>
              <a:t>e</a:t>
            </a:r>
            <a:r>
              <a:rPr sz="2600" b="1" spc="-35" dirty="0">
                <a:latin typeface="Constantia"/>
                <a:cs typeface="Constantia"/>
              </a:rPr>
              <a:t>t</a:t>
            </a:r>
            <a:r>
              <a:rPr sz="2600" b="1" dirty="0">
                <a:latin typeface="Constantia"/>
                <a:cs typeface="Constantia"/>
              </a:rPr>
              <a:t>e</a:t>
            </a:r>
            <a:r>
              <a:rPr sz="2600" b="1" spc="5" dirty="0">
                <a:latin typeface="Constantia"/>
                <a:cs typeface="Constantia"/>
              </a:rPr>
              <a:t>d</a:t>
            </a:r>
            <a:r>
              <a:rPr sz="2600" b="1" dirty="0">
                <a:latin typeface="Constantia"/>
                <a:cs typeface="Constantia"/>
              </a:rPr>
              <a:t>e</a:t>
            </a:r>
            <a:r>
              <a:rPr sz="2600" b="1" spc="-16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y</a:t>
            </a:r>
            <a:r>
              <a:rPr sz="2600" b="1" spc="-55" dirty="0">
                <a:latin typeface="Constantia"/>
                <a:cs typeface="Constantia"/>
              </a:rPr>
              <a:t>a</a:t>
            </a:r>
            <a:r>
              <a:rPr sz="2600" b="1" dirty="0">
                <a:latin typeface="Constantia"/>
                <a:cs typeface="Constantia"/>
              </a:rPr>
              <a:t>yınlandı.</a:t>
            </a:r>
            <a:endParaRPr sz="2600">
              <a:latin typeface="Constantia"/>
              <a:cs typeface="Constantia"/>
            </a:endParaRPr>
          </a:p>
          <a:p>
            <a:pPr marL="134620" marR="252095" indent="43180">
              <a:lnSpc>
                <a:spcPct val="100000"/>
              </a:lnSpc>
              <a:spcBef>
                <a:spcPts val="625"/>
              </a:spcBef>
            </a:pP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İşyeri</a:t>
            </a:r>
            <a:r>
              <a:rPr sz="2600" b="1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tehlike</a:t>
            </a:r>
            <a:r>
              <a:rPr sz="2600"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sınıflarının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tespitinde,</a:t>
            </a:r>
            <a:r>
              <a:rPr sz="2600" b="1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2600" b="1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işyerinde </a:t>
            </a:r>
            <a:r>
              <a:rPr sz="2600" b="1" spc="-6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yapılan</a:t>
            </a:r>
            <a:r>
              <a:rPr sz="2600" b="1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asıl</a:t>
            </a:r>
            <a:r>
              <a:rPr sz="26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iş</a:t>
            </a:r>
            <a:r>
              <a:rPr sz="2600"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dikkate</a:t>
            </a:r>
            <a:r>
              <a:rPr sz="2600"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alınır.</a:t>
            </a:r>
            <a:endParaRPr sz="2600">
              <a:latin typeface="Constantia"/>
              <a:cs typeface="Constantia"/>
            </a:endParaRPr>
          </a:p>
          <a:p>
            <a:pPr marL="134620" marR="5080" indent="43180">
              <a:lnSpc>
                <a:spcPct val="100000"/>
              </a:lnSpc>
              <a:spcBef>
                <a:spcPts val="620"/>
              </a:spcBef>
            </a:pP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İş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yerinde birden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fazla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asıl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iş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tanımıma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uygun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 faaliyetin</a:t>
            </a:r>
            <a:r>
              <a:rPr sz="2600" b="1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yürütülmesi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halinde</a:t>
            </a:r>
            <a:r>
              <a:rPr sz="2600" b="1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bu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işlerden</a:t>
            </a:r>
            <a:r>
              <a:rPr sz="2600" b="1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tehlike </a:t>
            </a:r>
            <a:r>
              <a:rPr sz="2600" b="1" spc="-6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sınıfı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büyük</a:t>
            </a:r>
            <a:r>
              <a:rPr sz="2600" b="1" u="sng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olan</a:t>
            </a:r>
            <a:r>
              <a:rPr sz="2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iş</a:t>
            </a:r>
            <a:r>
              <a:rPr sz="2600" b="1" u="sng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esas</a:t>
            </a:r>
            <a:r>
              <a:rPr sz="2600" b="1" u="sng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alınır.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23443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RİSK</a:t>
            </a:r>
            <a:r>
              <a:rPr spc="-15" dirty="0"/>
              <a:t> </a:t>
            </a:r>
            <a:r>
              <a:rPr spc="-10" dirty="0"/>
              <a:t>DEĞERLENDİRMESİ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577" y="2424048"/>
            <a:ext cx="7598409" cy="327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6270" indent="43180">
              <a:lnSpc>
                <a:spcPct val="100000"/>
              </a:lnSpc>
              <a:spcBef>
                <a:spcPts val="100"/>
              </a:spcBef>
            </a:pP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İ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b="1" spc="-7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b="1" spc="-5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en,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iş</a:t>
            </a:r>
            <a:r>
              <a:rPr sz="26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ğ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lığ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b="1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7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gü</a:t>
            </a:r>
            <a:r>
              <a:rPr sz="2600" b="1" spc="-7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enliği</a:t>
            </a:r>
            <a:r>
              <a:rPr sz="2600" b="1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ön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nden</a:t>
            </a:r>
            <a:r>
              <a:rPr sz="2600" b="1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k 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de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ğ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b="1" spc="-3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lendi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mes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apmak</a:t>
            </a:r>
            <a:r>
              <a:rPr sz="2600"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7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aptı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kla  </a:t>
            </a:r>
            <a:r>
              <a:rPr sz="2600" b="1" spc="-25" dirty="0">
                <a:solidFill>
                  <a:srgbClr val="FF0000"/>
                </a:solidFill>
                <a:latin typeface="Constantia"/>
                <a:cs typeface="Constantia"/>
              </a:rPr>
              <a:t>yükümlüdür.</a:t>
            </a:r>
            <a:endParaRPr sz="2600">
              <a:latin typeface="Constantia"/>
              <a:cs typeface="Constantia"/>
            </a:endParaRPr>
          </a:p>
          <a:p>
            <a:pPr marL="12700" marR="5080" indent="55880">
              <a:lnSpc>
                <a:spcPct val="100000"/>
              </a:lnSpc>
              <a:spcBef>
                <a:spcPts val="625"/>
              </a:spcBef>
              <a:tabLst>
                <a:tab pos="6992620" algn="l"/>
              </a:tabLst>
            </a:pPr>
            <a:r>
              <a:rPr sz="2600" spc="-5" dirty="0">
                <a:latin typeface="Constantia"/>
                <a:cs typeface="Constantia"/>
              </a:rPr>
              <a:t>Risk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değerlendirmesi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yapılırken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çalışanların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durumu,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kullanılacak iş </a:t>
            </a:r>
            <a:r>
              <a:rPr sz="2600" dirty="0">
                <a:latin typeface="Constantia"/>
                <a:cs typeface="Constantia"/>
              </a:rPr>
              <a:t>ekipmanı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5" dirty="0">
                <a:latin typeface="Constantia"/>
                <a:cs typeface="Constantia"/>
              </a:rPr>
              <a:t>malzemenin </a:t>
            </a:r>
            <a:r>
              <a:rPr sz="2600" dirty="0">
                <a:latin typeface="Constantia"/>
                <a:cs typeface="Constantia"/>
              </a:rPr>
              <a:t>seçimi,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işyerinin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tertip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düzeni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çalışanların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yaşların	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engelli </a:t>
            </a:r>
            <a:r>
              <a:rPr sz="2600" spc="-20" dirty="0">
                <a:latin typeface="Constantia"/>
                <a:cs typeface="Constantia"/>
              </a:rPr>
              <a:t>veya </a:t>
            </a:r>
            <a:r>
              <a:rPr sz="2600" spc="-5" dirty="0">
                <a:latin typeface="Constantia"/>
                <a:cs typeface="Constantia"/>
              </a:rPr>
              <a:t>kadın çalışan olmalarını </a:t>
            </a:r>
            <a:r>
              <a:rPr sz="2600" spc="-40" dirty="0">
                <a:latin typeface="Constantia"/>
                <a:cs typeface="Constantia"/>
              </a:rPr>
              <a:t>göz </a:t>
            </a:r>
            <a:r>
              <a:rPr sz="2600" dirty="0">
                <a:latin typeface="Constantia"/>
                <a:cs typeface="Constantia"/>
              </a:rPr>
              <a:t>önünde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bulundurmak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zorundadır.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23443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RİSK</a:t>
            </a:r>
            <a:r>
              <a:rPr spc="-15" dirty="0"/>
              <a:t> </a:t>
            </a:r>
            <a:r>
              <a:rPr spc="-10" dirty="0"/>
              <a:t>DEĞERLENDİRMESİ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870253"/>
            <a:ext cx="7751445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080">
              <a:lnSpc>
                <a:spcPct val="119800"/>
              </a:lnSpc>
              <a:spcBef>
                <a:spcPts val="100"/>
              </a:spcBef>
            </a:pP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Çok</a:t>
            </a:r>
            <a:r>
              <a:rPr sz="26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tehlikeli</a:t>
            </a:r>
            <a:r>
              <a:rPr sz="2600" b="1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sınıfta</a:t>
            </a:r>
            <a:r>
              <a:rPr sz="2600"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onstantia"/>
                <a:cs typeface="Constantia"/>
              </a:rPr>
              <a:t>yer</a:t>
            </a:r>
            <a:r>
              <a:rPr sz="2600" b="1" spc="-1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alan</a:t>
            </a:r>
            <a:r>
              <a:rPr sz="26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maden, metal</a:t>
            </a:r>
            <a:r>
              <a:rPr sz="2600" b="1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600" b="1" spc="-1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yapı </a:t>
            </a:r>
            <a:r>
              <a:rPr sz="2600" b="1" spc="-6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ler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eh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b="1" spc="-70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eli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ki</a:t>
            </a:r>
            <a:r>
              <a:rPr sz="2600" b="1" spc="-40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asa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3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1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ç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lış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b="1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lerin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yapıldığı</a:t>
            </a:r>
            <a:r>
              <a:rPr sz="2600" b="1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onstantia"/>
                <a:cs typeface="Constantia"/>
              </a:rPr>
              <a:t>veya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büyük</a:t>
            </a:r>
            <a:r>
              <a:rPr sz="2600" b="1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endüstriyel</a:t>
            </a:r>
            <a:r>
              <a:rPr sz="2600" b="1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kazaların</a:t>
            </a:r>
            <a:endParaRPr sz="2600">
              <a:latin typeface="Constantia"/>
              <a:cs typeface="Constantia"/>
            </a:endParaRPr>
          </a:p>
          <a:p>
            <a:pPr marL="12700" marR="525145" indent="2540">
              <a:lnSpc>
                <a:spcPts val="3760"/>
              </a:lnSpc>
              <a:spcBef>
                <a:spcPts val="85"/>
              </a:spcBef>
            </a:pP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olabileceği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işyerlerinde,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risk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değerlendirmesi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apılm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mı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b="1" spc="-1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ol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ası</a:t>
            </a:r>
            <a:r>
              <a:rPr sz="2600" b="1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nda</a:t>
            </a:r>
            <a:r>
              <a:rPr sz="2600" b="1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iş</a:t>
            </a:r>
            <a:r>
              <a:rPr sz="26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b="1" spc="-5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lu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spc="-1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!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126" y="4500562"/>
            <a:ext cx="3786124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057" y="1159192"/>
            <a:ext cx="71037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/>
              <a:t>YANGINLA</a:t>
            </a:r>
            <a:r>
              <a:rPr sz="4000" spc="20" dirty="0"/>
              <a:t> </a:t>
            </a:r>
            <a:r>
              <a:rPr sz="4000" dirty="0"/>
              <a:t>MÜCADELE</a:t>
            </a:r>
            <a:r>
              <a:rPr sz="4000" spc="-15" dirty="0"/>
              <a:t> </a:t>
            </a:r>
            <a:r>
              <a:rPr sz="4000" dirty="0"/>
              <a:t>İLK</a:t>
            </a:r>
            <a:r>
              <a:rPr sz="4000" spc="-10" dirty="0"/>
              <a:t> </a:t>
            </a:r>
            <a:r>
              <a:rPr sz="4000" spc="-55" dirty="0"/>
              <a:t>YARDIM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6257" y="1948878"/>
            <a:ext cx="7874634" cy="406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9845" indent="-274320">
              <a:lnSpc>
                <a:spcPct val="100000"/>
              </a:lnSpc>
              <a:spcBef>
                <a:spcPts val="100"/>
              </a:spcBef>
              <a:buClr>
                <a:srgbClr val="297ED4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İşveren, </a:t>
            </a:r>
            <a:r>
              <a:rPr sz="2600" dirty="0">
                <a:latin typeface="Constantia"/>
                <a:cs typeface="Constantia"/>
              </a:rPr>
              <a:t>önleme, </a:t>
            </a:r>
            <a:r>
              <a:rPr sz="2600" spc="-15" dirty="0">
                <a:latin typeface="Constantia"/>
                <a:cs typeface="Constantia"/>
              </a:rPr>
              <a:t>koruma, tahliye, </a:t>
            </a:r>
            <a:r>
              <a:rPr sz="2600" spc="-5" dirty="0">
                <a:latin typeface="Constantia"/>
                <a:cs typeface="Constantia"/>
              </a:rPr>
              <a:t>yangınla </a:t>
            </a:r>
            <a:r>
              <a:rPr sz="2600" spc="-45" dirty="0">
                <a:latin typeface="Constantia"/>
                <a:cs typeface="Constantia"/>
              </a:rPr>
              <a:t>mücadele,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ilk </a:t>
            </a:r>
            <a:r>
              <a:rPr sz="2600" spc="-15" dirty="0">
                <a:latin typeface="Constantia"/>
                <a:cs typeface="Constantia"/>
              </a:rPr>
              <a:t>yardım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10" dirty="0">
                <a:latin typeface="Constantia"/>
                <a:cs typeface="Constantia"/>
              </a:rPr>
              <a:t>benzeri </a:t>
            </a:r>
            <a:r>
              <a:rPr sz="2600" spc="-15" dirty="0">
                <a:latin typeface="Constantia"/>
                <a:cs typeface="Constantia"/>
              </a:rPr>
              <a:t>konularda uygun </a:t>
            </a:r>
            <a:r>
              <a:rPr sz="2600" spc="-5" dirty="0">
                <a:latin typeface="Constantia"/>
                <a:cs typeface="Constantia"/>
              </a:rPr>
              <a:t>donanıma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sahip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bu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konularda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eğitimli</a:t>
            </a:r>
            <a:r>
              <a:rPr sz="26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yeterli</a:t>
            </a:r>
            <a:r>
              <a:rPr sz="26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sayıda</a:t>
            </a:r>
            <a:r>
              <a:rPr sz="26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kişiyi</a:t>
            </a:r>
            <a:endParaRPr sz="2600">
              <a:latin typeface="Constantia"/>
              <a:cs typeface="Constantia"/>
            </a:endParaRPr>
          </a:p>
          <a:p>
            <a:pPr marL="287020" marR="431165">
              <a:lnSpc>
                <a:spcPct val="100000"/>
              </a:lnSpc>
              <a:spcBef>
                <a:spcPts val="5"/>
              </a:spcBef>
            </a:pP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görevlendirir,</a:t>
            </a:r>
            <a:r>
              <a:rPr sz="26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araç</a:t>
            </a:r>
            <a:r>
              <a:rPr sz="2600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gereçleri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sağlayarak</a:t>
            </a:r>
            <a:r>
              <a:rPr sz="26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eğitim</a:t>
            </a:r>
            <a:r>
              <a:rPr sz="26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ve </a:t>
            </a:r>
            <a:r>
              <a:rPr sz="2600" spc="-6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tatbikatları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yaptırır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dirty="0">
                <a:latin typeface="Constantia"/>
                <a:cs typeface="Constantia"/>
              </a:rPr>
              <a:t>ekiplerin </a:t>
            </a:r>
            <a:r>
              <a:rPr sz="2600" spc="-5" dirty="0">
                <a:latin typeface="Constantia"/>
                <a:cs typeface="Constantia"/>
              </a:rPr>
              <a:t>her </a:t>
            </a:r>
            <a:r>
              <a:rPr sz="2600" spc="-10" dirty="0">
                <a:latin typeface="Constantia"/>
                <a:cs typeface="Constantia"/>
              </a:rPr>
              <a:t>zaman hazır </a:t>
            </a:r>
            <a:r>
              <a:rPr sz="2600" spc="-5" dirty="0">
                <a:latin typeface="Constantia"/>
                <a:cs typeface="Constantia"/>
              </a:rPr>
              <a:t> bulunmalarını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sağlar.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297ED4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Özellikle </a:t>
            </a:r>
            <a:r>
              <a:rPr sz="2600" dirty="0">
                <a:latin typeface="Constantia"/>
                <a:cs typeface="Constantia"/>
              </a:rPr>
              <a:t>ilk </a:t>
            </a:r>
            <a:r>
              <a:rPr sz="2600" spc="-15" dirty="0">
                <a:latin typeface="Constantia"/>
                <a:cs typeface="Constantia"/>
              </a:rPr>
              <a:t>yardım, </a:t>
            </a:r>
            <a:r>
              <a:rPr sz="2600" spc="-10" dirty="0">
                <a:latin typeface="Constantia"/>
                <a:cs typeface="Constantia"/>
              </a:rPr>
              <a:t>acil tıbbi </a:t>
            </a:r>
            <a:r>
              <a:rPr sz="2600" spc="-5" dirty="0">
                <a:latin typeface="Constantia"/>
                <a:cs typeface="Constantia"/>
              </a:rPr>
              <a:t>müdahale, kurtarma </a:t>
            </a:r>
            <a:r>
              <a:rPr sz="2600" spc="-185" dirty="0">
                <a:latin typeface="Constantia"/>
                <a:cs typeface="Constantia"/>
              </a:rPr>
              <a:t>ve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yangınla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mücadele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konularında,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işyeri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dışındaki</a:t>
            </a:r>
            <a:endParaRPr sz="2600">
              <a:latin typeface="Constantia"/>
              <a:cs typeface="Constantia"/>
            </a:endParaRPr>
          </a:p>
          <a:p>
            <a:pPr marL="287020" marR="71755">
              <a:lnSpc>
                <a:spcPct val="100000"/>
              </a:lnSpc>
            </a:pPr>
            <a:r>
              <a:rPr sz="2600" spc="-5" dirty="0">
                <a:latin typeface="Constantia"/>
                <a:cs typeface="Constantia"/>
              </a:rPr>
              <a:t>kuruluşlarla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irtibatı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sağlayacak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gerekli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düzenlemeleri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yapar.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827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017" y="2345321"/>
            <a:ext cx="7665084" cy="26403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-30" dirty="0">
                <a:latin typeface="Constantia"/>
                <a:cs typeface="Constantia"/>
              </a:rPr>
              <a:t>63</a:t>
            </a:r>
            <a:r>
              <a:rPr sz="2600" b="1" spc="10" dirty="0">
                <a:latin typeface="Constantia"/>
                <a:cs typeface="Constantia"/>
              </a:rPr>
              <a:t>3</a:t>
            </a:r>
            <a:r>
              <a:rPr sz="2600" b="1" dirty="0">
                <a:latin typeface="Constantia"/>
                <a:cs typeface="Constantia"/>
              </a:rPr>
              <a:t>1</a:t>
            </a:r>
            <a:r>
              <a:rPr sz="2600" b="1" spc="25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S</a:t>
            </a:r>
            <a:r>
              <a:rPr sz="2600" b="1" spc="-55" dirty="0">
                <a:latin typeface="Constantia"/>
                <a:cs typeface="Constantia"/>
              </a:rPr>
              <a:t>a</a:t>
            </a:r>
            <a:r>
              <a:rPr sz="2600" b="1" dirty="0">
                <a:latin typeface="Constantia"/>
                <a:cs typeface="Constantia"/>
              </a:rPr>
              <a:t>yılı</a:t>
            </a:r>
            <a:r>
              <a:rPr sz="2600" b="1" spc="-2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Kan</a:t>
            </a:r>
            <a:r>
              <a:rPr sz="2600" b="1" spc="5" dirty="0">
                <a:latin typeface="Constantia"/>
                <a:cs typeface="Constantia"/>
              </a:rPr>
              <a:t>u</a:t>
            </a:r>
            <a:r>
              <a:rPr sz="2600" b="1" dirty="0">
                <a:latin typeface="Constantia"/>
                <a:cs typeface="Constantia"/>
              </a:rPr>
              <a:t>na</a:t>
            </a:r>
            <a:r>
              <a:rPr sz="2600" b="1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ol</a:t>
            </a:r>
            <a:r>
              <a:rPr sz="2600" b="1" spc="10" dirty="0">
                <a:latin typeface="Constantia"/>
                <a:cs typeface="Constantia"/>
              </a:rPr>
              <a:t>a</a:t>
            </a:r>
            <a:r>
              <a:rPr sz="2600" b="1" dirty="0">
                <a:latin typeface="Constantia"/>
                <a:cs typeface="Constantia"/>
              </a:rPr>
              <a:t>n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iht</a:t>
            </a:r>
            <a:r>
              <a:rPr sz="2600" b="1" spc="-20" dirty="0">
                <a:latin typeface="Constantia"/>
                <a:cs typeface="Constantia"/>
              </a:rPr>
              <a:t>i</a:t>
            </a:r>
            <a:r>
              <a:rPr sz="2600" b="1" spc="-15" dirty="0">
                <a:latin typeface="Constantia"/>
                <a:cs typeface="Constantia"/>
              </a:rPr>
              <a:t>y</a:t>
            </a:r>
            <a:r>
              <a:rPr sz="2600" b="1" dirty="0">
                <a:latin typeface="Constantia"/>
                <a:cs typeface="Constantia"/>
              </a:rPr>
              <a:t>a</a:t>
            </a:r>
            <a:r>
              <a:rPr sz="2600" b="1" spc="5" dirty="0">
                <a:latin typeface="Constantia"/>
                <a:cs typeface="Constantia"/>
              </a:rPr>
              <a:t>ç</a:t>
            </a:r>
            <a:r>
              <a:rPr sz="2600" b="1" dirty="0">
                <a:latin typeface="Constantia"/>
                <a:cs typeface="Constantia"/>
              </a:rPr>
              <a:t>;</a:t>
            </a:r>
            <a:endParaRPr sz="2600">
              <a:latin typeface="Constantia"/>
              <a:cs typeface="Constantia"/>
            </a:endParaRPr>
          </a:p>
          <a:p>
            <a:pPr marL="17145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B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ya</a:t>
            </a:r>
            <a:r>
              <a:rPr sz="2600" dirty="0">
                <a:latin typeface="Constantia"/>
                <a:cs typeface="Constantia"/>
              </a:rPr>
              <a:t>saları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kapsamı</a:t>
            </a:r>
            <a:r>
              <a:rPr sz="2600" spc="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da,</a:t>
            </a:r>
            <a:endParaRPr sz="2600">
              <a:latin typeface="Constantia"/>
              <a:cs typeface="Constantia"/>
            </a:endParaRPr>
          </a:p>
          <a:p>
            <a:pPr marL="48260" marR="5080" indent="-30480">
              <a:lnSpc>
                <a:spcPct val="100000"/>
              </a:lnSpc>
              <a:spcBef>
                <a:spcPts val="620"/>
              </a:spcBef>
              <a:tabLst>
                <a:tab pos="2207895" algn="l"/>
                <a:tab pos="4937125" algn="l"/>
              </a:tabLst>
            </a:pP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B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us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sı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10" dirty="0">
                <a:latin typeface="Constantia"/>
                <a:cs typeface="Constantia"/>
              </a:rPr>
              <a:t>Ç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dirty="0">
                <a:latin typeface="Constantia"/>
                <a:cs typeface="Constantia"/>
              </a:rPr>
              <a:t>ma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Ö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gütü)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nor</a:t>
            </a:r>
            <a:r>
              <a:rPr sz="2600" spc="10" dirty="0">
                <a:latin typeface="Constantia"/>
                <a:cs typeface="Constantia"/>
              </a:rPr>
              <a:t>m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5" dirty="0">
                <a:latin typeface="Constantia"/>
                <a:cs typeface="Constantia"/>
              </a:rPr>
              <a:t>na  </a:t>
            </a:r>
            <a:r>
              <a:rPr sz="2600" spc="-15" dirty="0">
                <a:latin typeface="Constantia"/>
                <a:cs typeface="Constantia"/>
              </a:rPr>
              <a:t>uygun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olarak	</a:t>
            </a:r>
            <a:r>
              <a:rPr sz="2600" spc="-50" dirty="0">
                <a:solidFill>
                  <a:srgbClr val="FF0000"/>
                </a:solidFill>
                <a:latin typeface="Constantia"/>
                <a:cs typeface="Constantia"/>
              </a:rPr>
              <a:t>Türkiye’de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ilk</a:t>
            </a:r>
            <a:r>
              <a:rPr sz="2600" u="sng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defa	</a:t>
            </a:r>
            <a:r>
              <a:rPr sz="26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İş</a:t>
            </a:r>
            <a:r>
              <a:rPr sz="2600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Sağlığı</a:t>
            </a:r>
            <a:r>
              <a:rPr sz="2600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ve</a:t>
            </a:r>
            <a:endParaRPr sz="2600">
              <a:latin typeface="Constantia"/>
              <a:cs typeface="Constantia"/>
            </a:endParaRPr>
          </a:p>
          <a:p>
            <a:pPr marL="48260" marR="186690">
              <a:lnSpc>
                <a:spcPct val="100000"/>
              </a:lnSpc>
              <a:spcBef>
                <a:spcPts val="5"/>
              </a:spcBef>
              <a:tabLst>
                <a:tab pos="1524000" algn="l"/>
                <a:tab pos="6015990" algn="l"/>
              </a:tabLst>
            </a:pP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G</a:t>
            </a:r>
            <a:r>
              <a:rPr sz="26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ü</a:t>
            </a:r>
            <a:r>
              <a:rPr sz="2600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v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en</a:t>
            </a:r>
            <a:r>
              <a:rPr sz="26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l</a:t>
            </a:r>
            <a:r>
              <a:rPr sz="2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iği</a:t>
            </a:r>
            <a:r>
              <a:rPr sz="2600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n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</a:t>
            </a:r>
            <a:r>
              <a:rPr sz="2600" u="sng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dü</a:t>
            </a:r>
            <a:r>
              <a:rPr sz="26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z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en</a:t>
            </a:r>
            <a:r>
              <a:rPr sz="26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l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e</a:t>
            </a:r>
            <a:r>
              <a:rPr sz="26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y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en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63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3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1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2600" spc="-6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nu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	30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0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6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.2012 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tarihinde	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Resmi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 Gazetede</a:t>
            </a:r>
            <a:r>
              <a:rPr sz="26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yayımlanmıştır.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209740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TAHLİYE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324" rIns="0" bIns="0" rtlCol="0">
            <a:spAutoFit/>
          </a:bodyPr>
          <a:lstStyle/>
          <a:p>
            <a:pPr marL="232410" marR="574040" indent="-254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Ciddi,</a:t>
            </a:r>
            <a:r>
              <a:rPr spc="-120" dirty="0"/>
              <a:t> </a:t>
            </a:r>
            <a:r>
              <a:rPr spc="-5" dirty="0"/>
              <a:t>yakın</a:t>
            </a:r>
            <a:r>
              <a:rPr spc="-150" dirty="0"/>
              <a:t> </a:t>
            </a:r>
            <a:r>
              <a:rPr spc="-30" dirty="0"/>
              <a:t>ve</a:t>
            </a:r>
            <a:r>
              <a:rPr spc="-135" dirty="0"/>
              <a:t> </a:t>
            </a:r>
            <a:r>
              <a:rPr spc="-10" dirty="0"/>
              <a:t>önlenemeyen</a:t>
            </a:r>
            <a:r>
              <a:rPr spc="-75" dirty="0"/>
              <a:t> </a:t>
            </a:r>
            <a:r>
              <a:rPr spc="-10" dirty="0"/>
              <a:t>tehlikenin</a:t>
            </a:r>
            <a:r>
              <a:rPr spc="-65" dirty="0"/>
              <a:t> </a:t>
            </a:r>
            <a:r>
              <a:rPr spc="-15" dirty="0"/>
              <a:t>meydana </a:t>
            </a:r>
            <a:r>
              <a:rPr spc="-635" dirty="0"/>
              <a:t> </a:t>
            </a:r>
            <a:r>
              <a:rPr spc="-10" dirty="0"/>
              <a:t>gelmesi</a:t>
            </a:r>
            <a:r>
              <a:rPr spc="-75" dirty="0"/>
              <a:t> </a:t>
            </a:r>
            <a:r>
              <a:rPr spc="-5" dirty="0"/>
              <a:t>durumunda</a:t>
            </a:r>
          </a:p>
          <a:p>
            <a:pPr marL="232410" marR="5080" indent="43180">
              <a:lnSpc>
                <a:spcPct val="100000"/>
              </a:lnSpc>
              <a:spcBef>
                <a:spcPts val="625"/>
              </a:spcBef>
            </a:pPr>
            <a:r>
              <a:rPr b="1" spc="-20" dirty="0">
                <a:latin typeface="Constantia"/>
                <a:cs typeface="Constantia"/>
              </a:rPr>
              <a:t>İşveren; </a:t>
            </a:r>
            <a:r>
              <a:rPr spc="-5" dirty="0"/>
              <a:t>Çalışanların </a:t>
            </a:r>
            <a:r>
              <a:rPr dirty="0"/>
              <a:t>işi </a:t>
            </a:r>
            <a:r>
              <a:rPr spc="-15" dirty="0"/>
              <a:t>bırakarak </a:t>
            </a:r>
            <a:r>
              <a:rPr spc="-10" dirty="0"/>
              <a:t>derhal </a:t>
            </a:r>
            <a:r>
              <a:rPr spc="-5" dirty="0"/>
              <a:t>çalışma </a:t>
            </a:r>
            <a:r>
              <a:rPr dirty="0"/>
              <a:t> </a:t>
            </a:r>
            <a:r>
              <a:rPr spc="-10" dirty="0"/>
              <a:t>yerlerinden</a:t>
            </a:r>
            <a:r>
              <a:rPr spc="-130" dirty="0"/>
              <a:t> </a:t>
            </a:r>
            <a:r>
              <a:rPr spc="-10" dirty="0"/>
              <a:t>ayrılıp</a:t>
            </a:r>
            <a:r>
              <a:rPr spc="-145" dirty="0"/>
              <a:t> </a:t>
            </a:r>
            <a:r>
              <a:rPr spc="-15" dirty="0"/>
              <a:t>güvenli</a:t>
            </a:r>
            <a:r>
              <a:rPr spc="-25" dirty="0"/>
              <a:t> </a:t>
            </a:r>
            <a:r>
              <a:rPr spc="-5" dirty="0"/>
              <a:t>bir</a:t>
            </a:r>
            <a:r>
              <a:rPr spc="-145" dirty="0"/>
              <a:t> </a:t>
            </a:r>
            <a:r>
              <a:rPr spc="-25" dirty="0"/>
              <a:t>yere</a:t>
            </a:r>
            <a:r>
              <a:rPr spc="-135" dirty="0"/>
              <a:t> </a:t>
            </a:r>
            <a:r>
              <a:rPr spc="-5" dirty="0"/>
              <a:t>gidebilmeleri</a:t>
            </a:r>
            <a:r>
              <a:rPr spc="5" dirty="0"/>
              <a:t> </a:t>
            </a:r>
            <a:r>
              <a:rPr spc="-5" dirty="0"/>
              <a:t>için, </a:t>
            </a:r>
            <a:r>
              <a:rPr spc="-635" dirty="0"/>
              <a:t> </a:t>
            </a:r>
            <a:r>
              <a:rPr spc="-15" dirty="0"/>
              <a:t>önceden gerekli </a:t>
            </a:r>
            <a:r>
              <a:rPr spc="-5" dirty="0"/>
              <a:t>düzenlemeleri yapar </a:t>
            </a:r>
            <a:r>
              <a:rPr spc="-30" dirty="0"/>
              <a:t>ve </a:t>
            </a:r>
            <a:r>
              <a:rPr spc="-10" dirty="0"/>
              <a:t>çalışanlara </a:t>
            </a:r>
            <a:r>
              <a:rPr spc="-5" dirty="0"/>
              <a:t> </a:t>
            </a:r>
            <a:r>
              <a:rPr spc="-15" dirty="0"/>
              <a:t>gerekli</a:t>
            </a:r>
            <a:r>
              <a:rPr spc="-10" dirty="0"/>
              <a:t> </a:t>
            </a:r>
            <a:r>
              <a:rPr b="1" dirty="0">
                <a:latin typeface="Constantia"/>
                <a:cs typeface="Constantia"/>
              </a:rPr>
              <a:t>talimatları</a:t>
            </a:r>
            <a:r>
              <a:rPr b="1" spc="-145" dirty="0">
                <a:latin typeface="Constantia"/>
                <a:cs typeface="Constantia"/>
              </a:rPr>
              <a:t> </a:t>
            </a:r>
            <a:r>
              <a:rPr b="1" spc="-55" dirty="0">
                <a:latin typeface="Constantia"/>
                <a:cs typeface="Constantia"/>
              </a:rPr>
              <a:t>verir.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5" y="4429125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2477" y="1870253"/>
            <a:ext cx="6852920" cy="97599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720"/>
              </a:spcBef>
            </a:pPr>
            <a:r>
              <a:rPr sz="2600" b="1" spc="-5" dirty="0">
                <a:latin typeface="Constantia"/>
                <a:cs typeface="Constantia"/>
              </a:rPr>
              <a:t>Çalışmaktan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Kaçınma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Hakkı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1016000" algn="l"/>
                <a:tab pos="1541780" algn="l"/>
                <a:tab pos="2555240" algn="l"/>
                <a:tab pos="3173095" algn="l"/>
                <a:tab pos="4364990" algn="l"/>
                <a:tab pos="4923790" algn="l"/>
                <a:tab pos="5838190" algn="l"/>
              </a:tabLst>
            </a:pP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spc="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i	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185" dirty="0">
                <a:latin typeface="Constantia"/>
                <a:cs typeface="Constantia"/>
              </a:rPr>
              <a:t>Y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10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r	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50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2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dirty="0">
                <a:latin typeface="Constantia"/>
                <a:cs typeface="Constantia"/>
              </a:rPr>
              <a:t>ı	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ş</a:t>
            </a:r>
            <a:r>
              <a:rPr sz="2600" spc="-20" dirty="0">
                <a:latin typeface="Constantia"/>
                <a:cs typeface="Constantia"/>
              </a:rPr>
              <a:t>ı</a:t>
            </a:r>
            <a:r>
              <a:rPr sz="2600" spc="-1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2658" y="2424048"/>
            <a:ext cx="8020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10" dirty="0">
                <a:latin typeface="Constantia"/>
                <a:cs typeface="Constantia"/>
              </a:rPr>
              <a:t>ala</a:t>
            </a:r>
            <a:r>
              <a:rPr sz="2600" dirty="0">
                <a:latin typeface="Constantia"/>
                <a:cs typeface="Constantia"/>
              </a:rPr>
              <a:t>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477" y="2820352"/>
            <a:ext cx="7839709" cy="248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6350" algn="just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Constantia"/>
                <a:cs typeface="Constantia"/>
              </a:rPr>
              <a:t>çalışanlar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işverene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gereken</a:t>
            </a:r>
            <a:r>
              <a:rPr sz="2600" spc="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tedbirlerin</a:t>
            </a:r>
            <a:r>
              <a:rPr sz="2600" spc="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alınmasını </a:t>
            </a:r>
            <a:r>
              <a:rPr sz="2600" spc="-5" dirty="0">
                <a:latin typeface="Constantia"/>
                <a:cs typeface="Constantia"/>
              </a:rPr>
              <a:t> talep </a:t>
            </a:r>
            <a:r>
              <a:rPr sz="2600" spc="-30" dirty="0">
                <a:latin typeface="Constantia"/>
                <a:cs typeface="Constantia"/>
              </a:rPr>
              <a:t>ederler, </a:t>
            </a:r>
            <a:r>
              <a:rPr sz="2600" spc="-10" dirty="0">
                <a:latin typeface="Constantia"/>
                <a:cs typeface="Constantia"/>
              </a:rPr>
              <a:t>tedbirler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alınıncaya </a:t>
            </a:r>
            <a:r>
              <a:rPr sz="2600" spc="-5" dirty="0">
                <a:latin typeface="Constantia"/>
                <a:cs typeface="Constantia"/>
              </a:rPr>
              <a:t>kadar </a:t>
            </a:r>
            <a:r>
              <a:rPr sz="2600" spc="-10" dirty="0">
                <a:latin typeface="Constantia"/>
                <a:cs typeface="Constantia"/>
              </a:rPr>
              <a:t>çalışmaktan </a:t>
            </a:r>
            <a:r>
              <a:rPr sz="2600" spc="-5" dirty="0">
                <a:latin typeface="Constantia"/>
                <a:cs typeface="Constantia"/>
              </a:rPr>
              <a:t> kaçınabilirler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50800" marR="5080" indent="-38100" algn="just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Çalışanların çalışmaktan kaçındığı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dönemdeki </a:t>
            </a:r>
            <a:r>
              <a:rPr sz="2600" spc="-15" dirty="0">
                <a:latin typeface="Constantia"/>
                <a:cs typeface="Constantia"/>
              </a:rPr>
              <a:t>ücreti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kanunlar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iş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sözleşmelerinden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doğan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diğer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hakları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saklıdır.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177" y="1870253"/>
            <a:ext cx="7807959" cy="27190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İş</a:t>
            </a:r>
            <a:r>
              <a:rPr sz="26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Kazası</a:t>
            </a:r>
            <a:r>
              <a:rPr sz="2600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Meslek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Hastalıklarının</a:t>
            </a:r>
            <a:r>
              <a:rPr sz="26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Kayıt</a:t>
            </a:r>
            <a:r>
              <a:rPr sz="2600" spc="-1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bildirimi</a:t>
            </a:r>
            <a:endParaRPr sz="2600">
              <a:latin typeface="Constantia"/>
              <a:cs typeface="Constantia"/>
            </a:endParaRPr>
          </a:p>
          <a:p>
            <a:pPr marL="12700" marR="5080">
              <a:lnSpc>
                <a:spcPts val="3740"/>
              </a:lnSpc>
              <a:spcBef>
                <a:spcPts val="225"/>
              </a:spcBef>
            </a:pPr>
            <a:r>
              <a:rPr sz="2600" spc="-15" dirty="0">
                <a:latin typeface="Constantia"/>
                <a:cs typeface="Constantia"/>
              </a:rPr>
              <a:t>İşveren,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iş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kazalarını kazadan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sonraki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üç</a:t>
            </a:r>
            <a:r>
              <a:rPr sz="26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iş</a:t>
            </a:r>
            <a:r>
              <a:rPr sz="26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günü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içinde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Sağlık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hizmeti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sunucuları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veya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İşyeri </a:t>
            </a:r>
            <a:r>
              <a:rPr sz="2600" dirty="0">
                <a:latin typeface="Constantia"/>
                <a:cs typeface="Constantia"/>
              </a:rPr>
              <a:t>hekimi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ts val="2895"/>
              </a:lnSpc>
            </a:pPr>
            <a:r>
              <a:rPr sz="2600" spc="-10" dirty="0">
                <a:latin typeface="Constantia"/>
                <a:cs typeface="Constantia"/>
              </a:rPr>
              <a:t>tarafından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kendisine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bildirilen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meslek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hastalıklarını,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Constantia"/>
                <a:cs typeface="Constantia"/>
              </a:rPr>
              <a:t>öğrendiği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tarihten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itibaren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üç</a:t>
            </a:r>
            <a:r>
              <a:rPr sz="26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iş</a:t>
            </a:r>
            <a:r>
              <a:rPr sz="26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günü</a:t>
            </a:r>
            <a:r>
              <a:rPr sz="26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içinde</a:t>
            </a:r>
            <a:endParaRPr sz="2600">
              <a:latin typeface="Constantia"/>
              <a:cs typeface="Constantia"/>
            </a:endParaRPr>
          </a:p>
          <a:p>
            <a:pPr marL="93345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latin typeface="Constantia"/>
                <a:cs typeface="Constantia"/>
              </a:rPr>
              <a:t>Sosyal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Güvenlik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Kurumuna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bildirir.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5" y="4714811"/>
            <a:ext cx="2571750" cy="178600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97" y="1877658"/>
            <a:ext cx="5973445" cy="8286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Sağlık</a:t>
            </a:r>
            <a:r>
              <a:rPr sz="2400" b="1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Gözetimi</a:t>
            </a:r>
            <a:endParaRPr sz="2400">
              <a:latin typeface="Constantia"/>
              <a:cs typeface="Constantia"/>
            </a:endParaRPr>
          </a:p>
          <a:p>
            <a:pPr marL="98425">
              <a:lnSpc>
                <a:spcPct val="100000"/>
              </a:lnSpc>
              <a:spcBef>
                <a:spcPts val="280"/>
              </a:spcBef>
              <a:tabLst>
                <a:tab pos="1184910" algn="l"/>
              </a:tabLst>
            </a:pPr>
            <a:r>
              <a:rPr sz="2400" spc="-20" dirty="0">
                <a:latin typeface="Constantia"/>
                <a:cs typeface="Constantia"/>
              </a:rPr>
              <a:t>İşveren	</a:t>
            </a:r>
            <a:r>
              <a:rPr sz="2400" dirty="0">
                <a:latin typeface="Constantia"/>
                <a:cs typeface="Constantia"/>
              </a:rPr>
              <a:t>aşağıdaki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hallerde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çalışanların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sağlık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1713" y="2645092"/>
            <a:ext cx="2872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sağlamak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zorundadır: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577" y="2609558"/>
            <a:ext cx="3670935" cy="12331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10" dirty="0">
                <a:latin typeface="Constantia"/>
                <a:cs typeface="Constantia"/>
              </a:rPr>
              <a:t>u</a:t>
            </a:r>
            <a:r>
              <a:rPr sz="2400" spc="-35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lerinin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apılm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sı</a:t>
            </a:r>
            <a:r>
              <a:rPr sz="2400" spc="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ı</a:t>
            </a:r>
            <a:endParaRPr sz="2400">
              <a:latin typeface="Constantia"/>
              <a:cs typeface="Constantia"/>
            </a:endParaRPr>
          </a:p>
          <a:p>
            <a:pPr marL="327660" indent="-285115">
              <a:lnSpc>
                <a:spcPct val="100000"/>
              </a:lnSpc>
              <a:spcBef>
                <a:spcPts val="280"/>
              </a:spcBef>
              <a:buAutoNum type="arabicParenR"/>
              <a:tabLst>
                <a:tab pos="327660" algn="l"/>
              </a:tabLst>
            </a:pPr>
            <a:r>
              <a:rPr sz="2400" spc="-20" dirty="0">
                <a:latin typeface="Constantia"/>
                <a:cs typeface="Constantia"/>
              </a:rPr>
              <a:t>İ</a:t>
            </a:r>
            <a:r>
              <a:rPr sz="2400" spc="5" dirty="0">
                <a:latin typeface="Constantia"/>
                <a:cs typeface="Constantia"/>
              </a:rPr>
              <a:t>ş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giri</a:t>
            </a:r>
            <a:r>
              <a:rPr sz="2400" spc="10" dirty="0">
                <a:latin typeface="Constantia"/>
                <a:cs typeface="Constantia"/>
              </a:rPr>
              <a:t>ş</a:t>
            </a:r>
            <a:r>
              <a:rPr sz="2400" dirty="0">
                <a:latin typeface="Constantia"/>
                <a:cs typeface="Constantia"/>
              </a:rPr>
              <a:t>lerinde</a:t>
            </a:r>
            <a:endParaRPr sz="2400">
              <a:latin typeface="Constantia"/>
              <a:cs typeface="Constantia"/>
            </a:endParaRPr>
          </a:p>
          <a:p>
            <a:pPr marL="380365" indent="-338455">
              <a:lnSpc>
                <a:spcPct val="100000"/>
              </a:lnSpc>
              <a:spcBef>
                <a:spcPts val="305"/>
              </a:spcBef>
              <a:buAutoNum type="arabicParenR"/>
              <a:tabLst>
                <a:tab pos="381000" algn="l"/>
              </a:tabLst>
            </a:pPr>
            <a:r>
              <a:rPr sz="2400" spc="-20" dirty="0">
                <a:latin typeface="Constantia"/>
                <a:cs typeface="Constantia"/>
              </a:rPr>
              <a:t>İ</a:t>
            </a:r>
            <a:r>
              <a:rPr sz="2400" dirty="0">
                <a:latin typeface="Constantia"/>
                <a:cs typeface="Constantia"/>
              </a:rPr>
              <a:t>ş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ğişikliği</a:t>
            </a:r>
            <a:r>
              <a:rPr sz="2400" spc="5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de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577" y="3852291"/>
            <a:ext cx="7762240" cy="21113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1196340" indent="30480">
              <a:lnSpc>
                <a:spcPct val="90000"/>
              </a:lnSpc>
              <a:spcBef>
                <a:spcPts val="385"/>
              </a:spcBef>
              <a:buAutoNum type="arabicParenR" startAt="3"/>
              <a:tabLst>
                <a:tab pos="372110" algn="l"/>
              </a:tabLst>
            </a:pPr>
            <a:r>
              <a:rPr sz="2400" spc="-15" dirty="0">
                <a:latin typeface="Constantia"/>
                <a:cs typeface="Constantia"/>
              </a:rPr>
              <a:t>İş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kazası,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meslek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hastalığı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veya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sağlık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nedeniyle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tekrarlanan </a:t>
            </a:r>
            <a:r>
              <a:rPr sz="2400" spc="-15" dirty="0">
                <a:latin typeface="Constantia"/>
                <a:cs typeface="Constantia"/>
              </a:rPr>
              <a:t>işten </a:t>
            </a:r>
            <a:r>
              <a:rPr sz="2400" dirty="0">
                <a:latin typeface="Constantia"/>
                <a:cs typeface="Constantia"/>
              </a:rPr>
              <a:t>uzaklaşmalarından </a:t>
            </a:r>
            <a:r>
              <a:rPr sz="2400" spc="-10" dirty="0">
                <a:latin typeface="Constantia"/>
                <a:cs typeface="Constantia"/>
              </a:rPr>
              <a:t>sonra </a:t>
            </a:r>
            <a:r>
              <a:rPr sz="2400" spc="-5" dirty="0">
                <a:latin typeface="Constantia"/>
                <a:cs typeface="Constantia"/>
              </a:rPr>
              <a:t>işe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dönüşlerinde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talep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etmeleri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hâlinde</a:t>
            </a:r>
            <a:endParaRPr sz="2400">
              <a:latin typeface="Constantia"/>
              <a:cs typeface="Constantia"/>
            </a:endParaRPr>
          </a:p>
          <a:p>
            <a:pPr marL="12700" marR="5080" indent="30480">
              <a:lnSpc>
                <a:spcPct val="90000"/>
              </a:lnSpc>
              <a:spcBef>
                <a:spcPts val="590"/>
              </a:spcBef>
              <a:buAutoNum type="arabicParenR" startAt="3"/>
              <a:tabLst>
                <a:tab pos="394335" algn="l"/>
              </a:tabLst>
            </a:pPr>
            <a:r>
              <a:rPr sz="2400" spc="-5" dirty="0">
                <a:latin typeface="Constantia"/>
                <a:cs typeface="Constantia"/>
              </a:rPr>
              <a:t>İşin </a:t>
            </a:r>
            <a:r>
              <a:rPr sz="2400" spc="-10" dirty="0">
                <a:latin typeface="Constantia"/>
                <a:cs typeface="Constantia"/>
              </a:rPr>
              <a:t>devamı </a:t>
            </a:r>
            <a:r>
              <a:rPr sz="2400" spc="-15" dirty="0">
                <a:latin typeface="Constantia"/>
                <a:cs typeface="Constantia"/>
              </a:rPr>
              <a:t>süresince, </a:t>
            </a:r>
            <a:r>
              <a:rPr sz="2400" spc="-5" dirty="0">
                <a:latin typeface="Constantia"/>
                <a:cs typeface="Constantia"/>
              </a:rPr>
              <a:t>çalışanın </a:t>
            </a:r>
            <a:r>
              <a:rPr sz="2400" spc="-30" dirty="0">
                <a:latin typeface="Constantia"/>
                <a:cs typeface="Constantia"/>
              </a:rPr>
              <a:t>ve </a:t>
            </a:r>
            <a:r>
              <a:rPr sz="2400" spc="-5" dirty="0">
                <a:latin typeface="Constantia"/>
                <a:cs typeface="Constantia"/>
              </a:rPr>
              <a:t>işin </a:t>
            </a:r>
            <a:r>
              <a:rPr sz="2400" spc="-10" dirty="0">
                <a:latin typeface="Constantia"/>
                <a:cs typeface="Constantia"/>
              </a:rPr>
              <a:t>niteliği </a:t>
            </a:r>
            <a:r>
              <a:rPr sz="2400" spc="-5" dirty="0">
                <a:latin typeface="Constantia"/>
                <a:cs typeface="Constantia"/>
              </a:rPr>
              <a:t>ile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iş</a:t>
            </a:r>
            <a:r>
              <a:rPr sz="2400" spc="-50" dirty="0">
                <a:latin typeface="Constantia"/>
                <a:cs typeface="Constantia"/>
              </a:rPr>
              <a:t>y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rini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h</a:t>
            </a:r>
            <a:r>
              <a:rPr sz="2400" spc="10" dirty="0">
                <a:latin typeface="Constantia"/>
                <a:cs typeface="Constantia"/>
              </a:rPr>
              <a:t>l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spc="-7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sınıfına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6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ö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kan</a:t>
            </a:r>
            <a:r>
              <a:rPr sz="2400" spc="5" dirty="0">
                <a:latin typeface="Constantia"/>
                <a:cs typeface="Constantia"/>
              </a:rPr>
              <a:t>l</a:t>
            </a:r>
            <a:r>
              <a:rPr sz="2400" spc="-5" dirty="0">
                <a:latin typeface="Constantia"/>
                <a:cs typeface="Constantia"/>
              </a:rPr>
              <a:t>ı</a:t>
            </a:r>
            <a:r>
              <a:rPr sz="2400" spc="-50" dirty="0">
                <a:latin typeface="Constantia"/>
                <a:cs typeface="Constantia"/>
              </a:rPr>
              <a:t>k</a:t>
            </a:r>
            <a:r>
              <a:rPr sz="2400" spc="-10" dirty="0">
                <a:latin typeface="Constantia"/>
                <a:cs typeface="Constantia"/>
              </a:rPr>
              <a:t>ç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li</a:t>
            </a:r>
            <a:r>
              <a:rPr sz="2400" spc="-1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len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15" dirty="0">
                <a:latin typeface="Constantia"/>
                <a:cs typeface="Constantia"/>
              </a:rPr>
              <a:t>üz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nli  aralıklarla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397" y="1948878"/>
            <a:ext cx="7332345" cy="335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600" b="1" spc="-35" dirty="0">
                <a:latin typeface="Constantia"/>
                <a:cs typeface="Constantia"/>
              </a:rPr>
              <a:t>Tehlikeli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spc="-35" dirty="0">
                <a:latin typeface="Constantia"/>
                <a:cs typeface="Constantia"/>
              </a:rPr>
              <a:t>ve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çok</a:t>
            </a:r>
            <a:r>
              <a:rPr sz="2600" b="1" spc="-2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tehlikeli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sınıfta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yer</a:t>
            </a:r>
            <a:r>
              <a:rPr sz="2600" b="1" spc="-17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alan</a:t>
            </a:r>
            <a:endParaRPr sz="2600">
              <a:latin typeface="Constantia"/>
              <a:cs typeface="Constantia"/>
            </a:endParaRPr>
          </a:p>
          <a:p>
            <a:pPr marL="55880" marR="5080" algn="just">
              <a:lnSpc>
                <a:spcPct val="100000"/>
              </a:lnSpc>
            </a:pPr>
            <a:r>
              <a:rPr sz="2600" b="1" spc="-15" dirty="0">
                <a:latin typeface="Constantia"/>
                <a:cs typeface="Constantia"/>
              </a:rPr>
              <a:t>işyerlerinde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çalışacaklar,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yapacakları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işe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uygun </a:t>
            </a:r>
            <a:r>
              <a:rPr sz="2600" b="1" spc="-6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olduklarını </a:t>
            </a:r>
            <a:r>
              <a:rPr sz="2600" b="1" spc="-10" dirty="0">
                <a:latin typeface="Constantia"/>
                <a:cs typeface="Constantia"/>
              </a:rPr>
              <a:t>belirten </a:t>
            </a:r>
            <a:r>
              <a:rPr sz="2600" b="1" spc="-5" dirty="0">
                <a:latin typeface="Constantia"/>
                <a:cs typeface="Constantia"/>
              </a:rPr>
              <a:t>sağlık </a:t>
            </a:r>
            <a:r>
              <a:rPr sz="2600" b="1" spc="-10" dirty="0">
                <a:latin typeface="Constantia"/>
                <a:cs typeface="Constantia"/>
              </a:rPr>
              <a:t>raporu </a:t>
            </a:r>
            <a:r>
              <a:rPr sz="2600" b="1" dirty="0">
                <a:latin typeface="Constantia"/>
                <a:cs typeface="Constantia"/>
              </a:rPr>
              <a:t>olmadan </a:t>
            </a:r>
            <a:r>
              <a:rPr sz="2600" b="1" spc="-5" dirty="0">
                <a:latin typeface="Constantia"/>
                <a:cs typeface="Constantia"/>
              </a:rPr>
              <a:t>işe </a:t>
            </a:r>
            <a:r>
              <a:rPr sz="2600" b="1" spc="-6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başlatılamaz.</a:t>
            </a:r>
            <a:endParaRPr sz="2600">
              <a:latin typeface="Constantia"/>
              <a:cs typeface="Constantia"/>
            </a:endParaRPr>
          </a:p>
          <a:p>
            <a:pPr marL="55880" marR="367030" indent="4318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Bu Kanun </a:t>
            </a:r>
            <a:r>
              <a:rPr sz="2600" dirty="0">
                <a:latin typeface="Constantia"/>
                <a:cs typeface="Constantia"/>
              </a:rPr>
              <a:t>kapsamında </a:t>
            </a:r>
            <a:r>
              <a:rPr sz="2600" spc="-5" dirty="0">
                <a:latin typeface="Constantia"/>
                <a:cs typeface="Constantia"/>
              </a:rPr>
              <a:t>alınması </a:t>
            </a:r>
            <a:r>
              <a:rPr sz="2600" spc="-25" dirty="0">
                <a:latin typeface="Constantia"/>
                <a:cs typeface="Constantia"/>
              </a:rPr>
              <a:t>gereken </a:t>
            </a:r>
            <a:r>
              <a:rPr sz="2600" spc="-5" dirty="0">
                <a:latin typeface="Constantia"/>
                <a:cs typeface="Constantia"/>
              </a:rPr>
              <a:t>sağlık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po</a:t>
            </a:r>
            <a:r>
              <a:rPr sz="2600" spc="-20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ı,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eri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25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1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izme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rta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30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enl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ir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  <a:p>
            <a:pPr marL="104139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Constantia"/>
                <a:cs typeface="Constantia"/>
              </a:rPr>
              <a:t>görevli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olan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işyeri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 hekiminden</a:t>
            </a:r>
            <a:r>
              <a:rPr sz="2600" b="1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alınır.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177" y="1870253"/>
            <a:ext cx="7700009" cy="25615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-5" dirty="0">
                <a:latin typeface="Constantia"/>
                <a:cs typeface="Constantia"/>
              </a:rPr>
              <a:t>Çalışanların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Eğitimi</a:t>
            </a:r>
            <a:endParaRPr sz="2600">
              <a:latin typeface="Constantia"/>
              <a:cs typeface="Constantia"/>
            </a:endParaRPr>
          </a:p>
          <a:p>
            <a:pPr marL="38100" marR="5080" indent="43180">
              <a:lnSpc>
                <a:spcPct val="100000"/>
              </a:lnSpc>
              <a:spcBef>
                <a:spcPts val="620"/>
              </a:spcBef>
            </a:pPr>
            <a:r>
              <a:rPr sz="2600" spc="-25" dirty="0">
                <a:latin typeface="Constantia"/>
                <a:cs typeface="Constantia"/>
              </a:rPr>
              <a:t>İ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5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en,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çalı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ın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25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iğ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eğiti</a:t>
            </a:r>
            <a:r>
              <a:rPr sz="2600" spc="10" dirty="0">
                <a:latin typeface="Constantia"/>
                <a:cs typeface="Constantia"/>
              </a:rPr>
              <a:t>m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eri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i  </a:t>
            </a:r>
            <a:r>
              <a:rPr sz="2600" spc="-5" dirty="0">
                <a:latin typeface="Constantia"/>
                <a:cs typeface="Constantia"/>
              </a:rPr>
              <a:t>almasını </a:t>
            </a:r>
            <a:r>
              <a:rPr sz="2600" spc="-40" dirty="0">
                <a:latin typeface="Constantia"/>
                <a:cs typeface="Constantia"/>
              </a:rPr>
              <a:t>sağlar. </a:t>
            </a:r>
            <a:r>
              <a:rPr sz="2600" spc="-5" dirty="0">
                <a:latin typeface="Constantia"/>
                <a:cs typeface="Constantia"/>
              </a:rPr>
              <a:t>Bu eğitimler </a:t>
            </a:r>
            <a:r>
              <a:rPr sz="2600" dirty="0">
                <a:latin typeface="Constantia"/>
                <a:cs typeface="Constantia"/>
              </a:rPr>
              <a:t>işe </a:t>
            </a:r>
            <a:r>
              <a:rPr sz="2600" spc="-5" dirty="0">
                <a:latin typeface="Constantia"/>
                <a:cs typeface="Constantia"/>
              </a:rPr>
              <a:t>başlamadan </a:t>
            </a:r>
            <a:r>
              <a:rPr sz="2600" spc="-15" dirty="0">
                <a:latin typeface="Constantia"/>
                <a:cs typeface="Constantia"/>
              </a:rPr>
              <a:t>önce, </a:t>
            </a:r>
            <a:r>
              <a:rPr sz="2600" dirty="0">
                <a:latin typeface="Constantia"/>
                <a:cs typeface="Constantia"/>
              </a:rPr>
              <a:t>iş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veya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işyeri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değişikliğinde,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iş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ekipmanının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veya</a:t>
            </a:r>
            <a:endParaRPr sz="2600">
              <a:latin typeface="Constantia"/>
              <a:cs typeface="Constantia"/>
            </a:endParaRPr>
          </a:p>
          <a:p>
            <a:pPr marL="38100" marR="1506220">
              <a:lnSpc>
                <a:spcPct val="100000"/>
              </a:lnSpc>
              <a:spcBef>
                <a:spcPts val="5"/>
              </a:spcBef>
              <a:tabLst>
                <a:tab pos="4612640" algn="l"/>
              </a:tabLst>
            </a:pPr>
            <a:r>
              <a:rPr sz="2600" dirty="0">
                <a:latin typeface="Constantia"/>
                <a:cs typeface="Constantia"/>
              </a:rPr>
              <a:t>ku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5" dirty="0">
                <a:latin typeface="Constantia"/>
                <a:cs typeface="Constantia"/>
              </a:rPr>
              <a:t>ıl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eknolo</a:t>
            </a:r>
            <a:r>
              <a:rPr sz="2600" spc="-15" dirty="0">
                <a:latin typeface="Constantia"/>
                <a:cs typeface="Constantia"/>
              </a:rPr>
              <a:t>j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değiş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esi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6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ekt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ği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dü</a:t>
            </a:r>
            <a:r>
              <a:rPr sz="2600" spc="-25" dirty="0">
                <a:latin typeface="Constantia"/>
                <a:cs typeface="Constantia"/>
              </a:rPr>
              <a:t>z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5" dirty="0">
                <a:latin typeface="Constantia"/>
                <a:cs typeface="Constantia"/>
              </a:rPr>
              <a:t>kl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a	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ek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5" dirty="0">
                <a:latin typeface="Constantia"/>
                <a:cs typeface="Constantia"/>
              </a:rPr>
              <a:t>ı</a:t>
            </a:r>
            <a:r>
              <a:rPr sz="2600" spc="-22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43123" y="4594888"/>
            <a:ext cx="3110865" cy="2042795"/>
            <a:chOff x="2643123" y="4594888"/>
            <a:chExt cx="3110865" cy="2042795"/>
          </a:xfrm>
        </p:grpSpPr>
        <p:sp>
          <p:nvSpPr>
            <p:cNvPr id="5" name="object 5"/>
            <p:cNvSpPr/>
            <p:nvPr/>
          </p:nvSpPr>
          <p:spPr>
            <a:xfrm>
              <a:off x="2643123" y="4594888"/>
              <a:ext cx="3110865" cy="2042795"/>
            </a:xfrm>
            <a:custGeom>
              <a:avLst/>
              <a:gdLst/>
              <a:ahLst/>
              <a:cxnLst/>
              <a:rect l="l" t="t" r="r" b="b"/>
              <a:pathLst>
                <a:path w="3110865" h="2042795">
                  <a:moveTo>
                    <a:pt x="3110378" y="0"/>
                  </a:moveTo>
                  <a:lnTo>
                    <a:pt x="0" y="0"/>
                  </a:lnTo>
                  <a:lnTo>
                    <a:pt x="0" y="2042248"/>
                  </a:lnTo>
                  <a:lnTo>
                    <a:pt x="3110378" y="2042248"/>
                  </a:lnTo>
                  <a:lnTo>
                    <a:pt x="3110378" y="0"/>
                  </a:lnTo>
                  <a:close/>
                </a:path>
              </a:pathLst>
            </a:custGeom>
            <a:solidFill>
              <a:srgbClr val="A69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7944" y="5688685"/>
              <a:ext cx="2379980" cy="656590"/>
            </a:xfrm>
            <a:custGeom>
              <a:avLst/>
              <a:gdLst/>
              <a:ahLst/>
              <a:cxnLst/>
              <a:rect l="l" t="t" r="r" b="b"/>
              <a:pathLst>
                <a:path w="2379979" h="656589">
                  <a:moveTo>
                    <a:pt x="327634" y="400939"/>
                  </a:moveTo>
                  <a:lnTo>
                    <a:pt x="324675" y="399681"/>
                  </a:lnTo>
                  <a:lnTo>
                    <a:pt x="318744" y="399681"/>
                  </a:lnTo>
                  <a:lnTo>
                    <a:pt x="312813" y="398424"/>
                  </a:lnTo>
                  <a:lnTo>
                    <a:pt x="295021" y="398424"/>
                  </a:lnTo>
                  <a:lnTo>
                    <a:pt x="286131" y="397179"/>
                  </a:lnTo>
                  <a:lnTo>
                    <a:pt x="225336" y="397179"/>
                  </a:lnTo>
                  <a:lnTo>
                    <a:pt x="214972" y="395922"/>
                  </a:lnTo>
                  <a:lnTo>
                    <a:pt x="134912" y="395922"/>
                  </a:lnTo>
                  <a:lnTo>
                    <a:pt x="131953" y="397179"/>
                  </a:lnTo>
                  <a:lnTo>
                    <a:pt x="124523" y="397179"/>
                  </a:lnTo>
                  <a:lnTo>
                    <a:pt x="124523" y="400939"/>
                  </a:lnTo>
                  <a:lnTo>
                    <a:pt x="134912" y="472351"/>
                  </a:lnTo>
                  <a:lnTo>
                    <a:pt x="0" y="514946"/>
                  </a:lnTo>
                  <a:lnTo>
                    <a:pt x="54851" y="656526"/>
                  </a:lnTo>
                  <a:lnTo>
                    <a:pt x="272783" y="652767"/>
                  </a:lnTo>
                  <a:lnTo>
                    <a:pt x="204584" y="576351"/>
                  </a:lnTo>
                  <a:lnTo>
                    <a:pt x="249059" y="538759"/>
                  </a:lnTo>
                  <a:lnTo>
                    <a:pt x="326148" y="518706"/>
                  </a:lnTo>
                  <a:lnTo>
                    <a:pt x="327634" y="400939"/>
                  </a:lnTo>
                  <a:close/>
                </a:path>
                <a:path w="2379979" h="656589">
                  <a:moveTo>
                    <a:pt x="732370" y="468591"/>
                  </a:moveTo>
                  <a:lnTo>
                    <a:pt x="646379" y="447294"/>
                  </a:lnTo>
                  <a:lnTo>
                    <a:pt x="548538" y="543763"/>
                  </a:lnTo>
                  <a:lnTo>
                    <a:pt x="475881" y="638987"/>
                  </a:lnTo>
                  <a:lnTo>
                    <a:pt x="581152" y="640245"/>
                  </a:lnTo>
                  <a:lnTo>
                    <a:pt x="598944" y="543763"/>
                  </a:lnTo>
                  <a:lnTo>
                    <a:pt x="732370" y="468591"/>
                  </a:lnTo>
                  <a:close/>
                </a:path>
                <a:path w="2379979" h="656589">
                  <a:moveTo>
                    <a:pt x="2379446" y="461073"/>
                  </a:moveTo>
                  <a:lnTo>
                    <a:pt x="2321649" y="321995"/>
                  </a:lnTo>
                  <a:lnTo>
                    <a:pt x="2198547" y="117779"/>
                  </a:lnTo>
                  <a:lnTo>
                    <a:pt x="2157006" y="100241"/>
                  </a:lnTo>
                  <a:lnTo>
                    <a:pt x="2143747" y="20053"/>
                  </a:lnTo>
                  <a:lnTo>
                    <a:pt x="2097709" y="0"/>
                  </a:lnTo>
                  <a:lnTo>
                    <a:pt x="2034032" y="10020"/>
                  </a:lnTo>
                  <a:lnTo>
                    <a:pt x="2026653" y="114020"/>
                  </a:lnTo>
                  <a:lnTo>
                    <a:pt x="2068055" y="139077"/>
                  </a:lnTo>
                  <a:lnTo>
                    <a:pt x="2068055" y="347052"/>
                  </a:lnTo>
                  <a:lnTo>
                    <a:pt x="2198547" y="400939"/>
                  </a:lnTo>
                  <a:lnTo>
                    <a:pt x="2133358" y="472351"/>
                  </a:lnTo>
                  <a:lnTo>
                    <a:pt x="2097709" y="596392"/>
                  </a:lnTo>
                  <a:lnTo>
                    <a:pt x="2272728" y="615175"/>
                  </a:lnTo>
                  <a:lnTo>
                    <a:pt x="2272728" y="535000"/>
                  </a:lnTo>
                  <a:lnTo>
                    <a:pt x="2379446" y="461073"/>
                  </a:lnTo>
                  <a:close/>
                </a:path>
              </a:pathLst>
            </a:custGeom>
            <a:solidFill>
              <a:srgbClr val="75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3123" y="4725233"/>
              <a:ext cx="2247900" cy="1394460"/>
            </a:xfrm>
            <a:custGeom>
              <a:avLst/>
              <a:gdLst/>
              <a:ahLst/>
              <a:cxnLst/>
              <a:rect l="l" t="t" r="r" b="b"/>
              <a:pathLst>
                <a:path w="2247899" h="1394460">
                  <a:moveTo>
                    <a:pt x="0" y="0"/>
                  </a:moveTo>
                  <a:lnTo>
                    <a:pt x="0" y="1394455"/>
                  </a:lnTo>
                  <a:lnTo>
                    <a:pt x="2247524" y="823110"/>
                  </a:lnTo>
                  <a:lnTo>
                    <a:pt x="2244521" y="668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3111" y="6005677"/>
              <a:ext cx="3104515" cy="561340"/>
            </a:xfrm>
            <a:custGeom>
              <a:avLst/>
              <a:gdLst/>
              <a:ahLst/>
              <a:cxnLst/>
              <a:rect l="l" t="t" r="r" b="b"/>
              <a:pathLst>
                <a:path w="3104515" h="561340">
                  <a:moveTo>
                    <a:pt x="988847" y="12522"/>
                  </a:moveTo>
                  <a:lnTo>
                    <a:pt x="0" y="16281"/>
                  </a:lnTo>
                  <a:lnTo>
                    <a:pt x="0" y="313220"/>
                  </a:lnTo>
                  <a:lnTo>
                    <a:pt x="111201" y="313220"/>
                  </a:lnTo>
                  <a:lnTo>
                    <a:pt x="114160" y="119024"/>
                  </a:lnTo>
                  <a:lnTo>
                    <a:pt x="914717" y="103987"/>
                  </a:lnTo>
                  <a:lnTo>
                    <a:pt x="920648" y="35077"/>
                  </a:lnTo>
                  <a:lnTo>
                    <a:pt x="987361" y="30060"/>
                  </a:lnTo>
                  <a:lnTo>
                    <a:pt x="988847" y="12522"/>
                  </a:lnTo>
                  <a:close/>
                </a:path>
                <a:path w="3104515" h="561340">
                  <a:moveTo>
                    <a:pt x="3104375" y="293179"/>
                  </a:moveTo>
                  <a:lnTo>
                    <a:pt x="1660410" y="273138"/>
                  </a:lnTo>
                  <a:lnTo>
                    <a:pt x="3104375" y="561301"/>
                  </a:lnTo>
                  <a:lnTo>
                    <a:pt x="3104375" y="293179"/>
                  </a:lnTo>
                  <a:close/>
                </a:path>
                <a:path w="3104515" h="561340">
                  <a:moveTo>
                    <a:pt x="3104375" y="16281"/>
                  </a:moveTo>
                  <a:lnTo>
                    <a:pt x="2330475" y="0"/>
                  </a:lnTo>
                  <a:lnTo>
                    <a:pt x="1925764" y="5003"/>
                  </a:lnTo>
                  <a:lnTo>
                    <a:pt x="1925764" y="30060"/>
                  </a:lnTo>
                  <a:lnTo>
                    <a:pt x="1970290" y="30060"/>
                  </a:lnTo>
                  <a:lnTo>
                    <a:pt x="1977682" y="90208"/>
                  </a:lnTo>
                  <a:lnTo>
                    <a:pt x="3104375" y="90208"/>
                  </a:lnTo>
                  <a:lnTo>
                    <a:pt x="3104375" y="16281"/>
                  </a:lnTo>
                  <a:close/>
                </a:path>
              </a:pathLst>
            </a:custGeom>
            <a:solidFill>
              <a:srgbClr val="75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7678" y="5973089"/>
              <a:ext cx="85090" cy="146685"/>
            </a:xfrm>
            <a:custGeom>
              <a:avLst/>
              <a:gdLst/>
              <a:ahLst/>
              <a:cxnLst/>
              <a:rect l="l" t="t" r="r" b="b"/>
              <a:pathLst>
                <a:path w="85089" h="146685">
                  <a:moveTo>
                    <a:pt x="84571" y="0"/>
                  </a:moveTo>
                  <a:lnTo>
                    <a:pt x="34153" y="12537"/>
                  </a:lnTo>
                  <a:lnTo>
                    <a:pt x="0" y="142841"/>
                  </a:lnTo>
                  <a:lnTo>
                    <a:pt x="57923" y="146599"/>
                  </a:lnTo>
                  <a:lnTo>
                    <a:pt x="84571" y="0"/>
                  </a:lnTo>
                  <a:close/>
                </a:path>
              </a:pathLst>
            </a:custGeom>
            <a:solidFill>
              <a:srgbClr val="404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1108" y="6191110"/>
              <a:ext cx="108585" cy="401320"/>
            </a:xfrm>
            <a:custGeom>
              <a:avLst/>
              <a:gdLst/>
              <a:ahLst/>
              <a:cxnLst/>
              <a:rect l="l" t="t" r="r" b="b"/>
              <a:pathLst>
                <a:path w="108585" h="401320">
                  <a:moveTo>
                    <a:pt x="45910" y="3759"/>
                  </a:moveTo>
                  <a:lnTo>
                    <a:pt x="7378" y="8775"/>
                  </a:lnTo>
                  <a:lnTo>
                    <a:pt x="0" y="400926"/>
                  </a:lnTo>
                  <a:lnTo>
                    <a:pt x="45910" y="400926"/>
                  </a:lnTo>
                  <a:lnTo>
                    <a:pt x="45910" y="3759"/>
                  </a:lnTo>
                  <a:close/>
                </a:path>
                <a:path w="108585" h="401320">
                  <a:moveTo>
                    <a:pt x="108216" y="0"/>
                  </a:moveTo>
                  <a:lnTo>
                    <a:pt x="77063" y="0"/>
                  </a:lnTo>
                  <a:lnTo>
                    <a:pt x="62293" y="354571"/>
                  </a:lnTo>
                  <a:lnTo>
                    <a:pt x="102336" y="354571"/>
                  </a:lnTo>
                  <a:lnTo>
                    <a:pt x="108216" y="0"/>
                  </a:lnTo>
                  <a:close/>
                </a:path>
              </a:pathLst>
            </a:custGeom>
            <a:solidFill>
              <a:srgbClr val="53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5513" y="6014439"/>
              <a:ext cx="125981" cy="1829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04193" y="5624780"/>
              <a:ext cx="252095" cy="354965"/>
            </a:xfrm>
            <a:custGeom>
              <a:avLst/>
              <a:gdLst/>
              <a:ahLst/>
              <a:cxnLst/>
              <a:rect l="l" t="t" r="r" b="b"/>
              <a:pathLst>
                <a:path w="252095" h="354964">
                  <a:moveTo>
                    <a:pt x="90451" y="0"/>
                  </a:moveTo>
                  <a:lnTo>
                    <a:pt x="69683" y="0"/>
                  </a:lnTo>
                  <a:lnTo>
                    <a:pt x="48916" y="2505"/>
                  </a:lnTo>
                  <a:lnTo>
                    <a:pt x="40033" y="5010"/>
                  </a:lnTo>
                  <a:lnTo>
                    <a:pt x="31151" y="6263"/>
                  </a:lnTo>
                  <a:lnTo>
                    <a:pt x="26647" y="8769"/>
                  </a:lnTo>
                  <a:lnTo>
                    <a:pt x="22268" y="10032"/>
                  </a:lnTo>
                  <a:lnTo>
                    <a:pt x="22268" y="11285"/>
                  </a:lnTo>
                  <a:lnTo>
                    <a:pt x="20767" y="11285"/>
                  </a:lnTo>
                  <a:lnTo>
                    <a:pt x="17765" y="15043"/>
                  </a:lnTo>
                  <a:lnTo>
                    <a:pt x="13386" y="18801"/>
                  </a:lnTo>
                  <a:lnTo>
                    <a:pt x="10383" y="26317"/>
                  </a:lnTo>
                  <a:lnTo>
                    <a:pt x="6005" y="32581"/>
                  </a:lnTo>
                  <a:lnTo>
                    <a:pt x="0" y="50119"/>
                  </a:lnTo>
                  <a:lnTo>
                    <a:pt x="16388" y="90216"/>
                  </a:lnTo>
                  <a:lnTo>
                    <a:pt x="91952" y="154116"/>
                  </a:lnTo>
                  <a:lnTo>
                    <a:pt x="114221" y="306968"/>
                  </a:lnTo>
                  <a:lnTo>
                    <a:pt x="243205" y="354582"/>
                  </a:lnTo>
                  <a:lnTo>
                    <a:pt x="243205" y="353330"/>
                  </a:lnTo>
                  <a:lnTo>
                    <a:pt x="244581" y="348308"/>
                  </a:lnTo>
                  <a:lnTo>
                    <a:pt x="247584" y="343297"/>
                  </a:lnTo>
                  <a:lnTo>
                    <a:pt x="250586" y="335781"/>
                  </a:lnTo>
                  <a:lnTo>
                    <a:pt x="250586" y="330770"/>
                  </a:lnTo>
                  <a:lnTo>
                    <a:pt x="252088" y="324507"/>
                  </a:lnTo>
                  <a:lnTo>
                    <a:pt x="252088" y="300705"/>
                  </a:lnTo>
                  <a:lnTo>
                    <a:pt x="249085" y="294441"/>
                  </a:lnTo>
                  <a:lnTo>
                    <a:pt x="249085" y="288178"/>
                  </a:lnTo>
                  <a:lnTo>
                    <a:pt x="244581" y="280651"/>
                  </a:lnTo>
                  <a:lnTo>
                    <a:pt x="238701" y="265618"/>
                  </a:lnTo>
                  <a:lnTo>
                    <a:pt x="207550" y="220520"/>
                  </a:lnTo>
                  <a:lnTo>
                    <a:pt x="203171" y="212993"/>
                  </a:lnTo>
                  <a:lnTo>
                    <a:pt x="197166" y="205477"/>
                  </a:lnTo>
                  <a:lnTo>
                    <a:pt x="192787" y="196708"/>
                  </a:lnTo>
                  <a:lnTo>
                    <a:pt x="186782" y="189192"/>
                  </a:lnTo>
                  <a:lnTo>
                    <a:pt x="182404" y="181675"/>
                  </a:lnTo>
                  <a:lnTo>
                    <a:pt x="179401" y="172906"/>
                  </a:lnTo>
                  <a:lnTo>
                    <a:pt x="176399" y="166643"/>
                  </a:lnTo>
                  <a:lnTo>
                    <a:pt x="173521" y="157874"/>
                  </a:lnTo>
                  <a:lnTo>
                    <a:pt x="172020" y="150357"/>
                  </a:lnTo>
                  <a:lnTo>
                    <a:pt x="169017" y="142831"/>
                  </a:lnTo>
                  <a:lnTo>
                    <a:pt x="169017" y="135314"/>
                  </a:lnTo>
                  <a:lnTo>
                    <a:pt x="167516" y="127798"/>
                  </a:lnTo>
                  <a:lnTo>
                    <a:pt x="167516" y="92722"/>
                  </a:lnTo>
                  <a:lnTo>
                    <a:pt x="169017" y="90216"/>
                  </a:lnTo>
                  <a:lnTo>
                    <a:pt x="170519" y="85205"/>
                  </a:lnTo>
                  <a:lnTo>
                    <a:pt x="172020" y="83953"/>
                  </a:lnTo>
                  <a:lnTo>
                    <a:pt x="137866" y="18801"/>
                  </a:lnTo>
                  <a:lnTo>
                    <a:pt x="133487" y="15043"/>
                  </a:lnTo>
                  <a:lnTo>
                    <a:pt x="125981" y="12537"/>
                  </a:lnTo>
                  <a:lnTo>
                    <a:pt x="118600" y="8769"/>
                  </a:lnTo>
                  <a:lnTo>
                    <a:pt x="100835" y="3758"/>
                  </a:lnTo>
                  <a:lnTo>
                    <a:pt x="90451" y="0"/>
                  </a:lnTo>
                  <a:close/>
                </a:path>
              </a:pathLst>
            </a:custGeom>
            <a:solidFill>
              <a:srgbClr val="A67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7094" y="5871608"/>
              <a:ext cx="428625" cy="259715"/>
            </a:xfrm>
            <a:custGeom>
              <a:avLst/>
              <a:gdLst/>
              <a:ahLst/>
              <a:cxnLst/>
              <a:rect l="l" t="t" r="r" b="b"/>
              <a:pathLst>
                <a:path w="428625" h="259714">
                  <a:moveTo>
                    <a:pt x="200169" y="0"/>
                  </a:moveTo>
                  <a:lnTo>
                    <a:pt x="149751" y="45108"/>
                  </a:lnTo>
                  <a:lnTo>
                    <a:pt x="93453" y="60141"/>
                  </a:lnTo>
                  <a:lnTo>
                    <a:pt x="0" y="156611"/>
                  </a:lnTo>
                  <a:lnTo>
                    <a:pt x="43036" y="235542"/>
                  </a:lnTo>
                  <a:lnTo>
                    <a:pt x="112720" y="207983"/>
                  </a:lnTo>
                  <a:lnTo>
                    <a:pt x="151252" y="259355"/>
                  </a:lnTo>
                  <a:lnTo>
                    <a:pt x="379570" y="254344"/>
                  </a:lnTo>
                  <a:lnTo>
                    <a:pt x="376568" y="205477"/>
                  </a:lnTo>
                  <a:lnTo>
                    <a:pt x="428487" y="199213"/>
                  </a:lnTo>
                  <a:lnTo>
                    <a:pt x="355800" y="75173"/>
                  </a:lnTo>
                  <a:lnTo>
                    <a:pt x="309886" y="32570"/>
                  </a:lnTo>
                  <a:lnTo>
                    <a:pt x="200169" y="0"/>
                  </a:lnTo>
                  <a:close/>
                </a:path>
              </a:pathLst>
            </a:custGeom>
            <a:solidFill>
              <a:srgbClr val="125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1752" y="5663628"/>
              <a:ext cx="494030" cy="460375"/>
            </a:xfrm>
            <a:custGeom>
              <a:avLst/>
              <a:gdLst/>
              <a:ahLst/>
              <a:cxnLst/>
              <a:rect l="l" t="t" r="r" b="b"/>
              <a:pathLst>
                <a:path w="494029" h="460375">
                  <a:moveTo>
                    <a:pt x="271246" y="413461"/>
                  </a:moveTo>
                  <a:lnTo>
                    <a:pt x="237223" y="377126"/>
                  </a:lnTo>
                  <a:lnTo>
                    <a:pt x="213448" y="395922"/>
                  </a:lnTo>
                  <a:lnTo>
                    <a:pt x="210578" y="394677"/>
                  </a:lnTo>
                  <a:lnTo>
                    <a:pt x="201561" y="395922"/>
                  </a:lnTo>
                  <a:lnTo>
                    <a:pt x="194183" y="395922"/>
                  </a:lnTo>
                  <a:lnTo>
                    <a:pt x="188302" y="397179"/>
                  </a:lnTo>
                  <a:lnTo>
                    <a:pt x="179425" y="399681"/>
                  </a:lnTo>
                  <a:lnTo>
                    <a:pt x="170535" y="403440"/>
                  </a:lnTo>
                  <a:lnTo>
                    <a:pt x="163029" y="404698"/>
                  </a:lnTo>
                  <a:lnTo>
                    <a:pt x="155651" y="407200"/>
                  </a:lnTo>
                  <a:lnTo>
                    <a:pt x="149771" y="408457"/>
                  </a:lnTo>
                  <a:lnTo>
                    <a:pt x="137883" y="413461"/>
                  </a:lnTo>
                  <a:lnTo>
                    <a:pt x="131876" y="417220"/>
                  </a:lnTo>
                  <a:lnTo>
                    <a:pt x="124498" y="419722"/>
                  </a:lnTo>
                  <a:lnTo>
                    <a:pt x="120116" y="422236"/>
                  </a:lnTo>
                  <a:lnTo>
                    <a:pt x="114122" y="423481"/>
                  </a:lnTo>
                  <a:lnTo>
                    <a:pt x="108242" y="425996"/>
                  </a:lnTo>
                  <a:lnTo>
                    <a:pt x="103733" y="427240"/>
                  </a:lnTo>
                  <a:lnTo>
                    <a:pt x="94856" y="432257"/>
                  </a:lnTo>
                  <a:lnTo>
                    <a:pt x="93345" y="433501"/>
                  </a:lnTo>
                  <a:lnTo>
                    <a:pt x="66700" y="415963"/>
                  </a:lnTo>
                  <a:lnTo>
                    <a:pt x="53314" y="413461"/>
                  </a:lnTo>
                  <a:lnTo>
                    <a:pt x="0" y="459828"/>
                  </a:lnTo>
                  <a:lnTo>
                    <a:pt x="198691" y="456069"/>
                  </a:lnTo>
                  <a:lnTo>
                    <a:pt x="271246" y="413461"/>
                  </a:lnTo>
                  <a:close/>
                </a:path>
                <a:path w="494029" h="460375">
                  <a:moveTo>
                    <a:pt x="493687" y="226771"/>
                  </a:moveTo>
                  <a:lnTo>
                    <a:pt x="490689" y="225526"/>
                  </a:lnTo>
                  <a:lnTo>
                    <a:pt x="487807" y="221767"/>
                  </a:lnTo>
                  <a:lnTo>
                    <a:pt x="481799" y="216750"/>
                  </a:lnTo>
                  <a:lnTo>
                    <a:pt x="468414" y="194208"/>
                  </a:lnTo>
                  <a:lnTo>
                    <a:pt x="465543" y="190449"/>
                  </a:lnTo>
                  <a:lnTo>
                    <a:pt x="462534" y="184188"/>
                  </a:lnTo>
                  <a:lnTo>
                    <a:pt x="461035" y="179171"/>
                  </a:lnTo>
                  <a:lnTo>
                    <a:pt x="461035" y="166636"/>
                  </a:lnTo>
                  <a:lnTo>
                    <a:pt x="458152" y="160375"/>
                  </a:lnTo>
                  <a:lnTo>
                    <a:pt x="458152" y="146596"/>
                  </a:lnTo>
                  <a:lnTo>
                    <a:pt x="459536" y="141579"/>
                  </a:lnTo>
                  <a:lnTo>
                    <a:pt x="459536" y="136575"/>
                  </a:lnTo>
                  <a:lnTo>
                    <a:pt x="461035" y="131559"/>
                  </a:lnTo>
                  <a:lnTo>
                    <a:pt x="461035" y="125298"/>
                  </a:lnTo>
                  <a:lnTo>
                    <a:pt x="464032" y="121539"/>
                  </a:lnTo>
                  <a:lnTo>
                    <a:pt x="467042" y="112763"/>
                  </a:lnTo>
                  <a:lnTo>
                    <a:pt x="469912" y="107746"/>
                  </a:lnTo>
                  <a:lnTo>
                    <a:pt x="471424" y="103987"/>
                  </a:lnTo>
                  <a:lnTo>
                    <a:pt x="472922" y="102730"/>
                  </a:lnTo>
                  <a:lnTo>
                    <a:pt x="472922" y="101485"/>
                  </a:lnTo>
                  <a:lnTo>
                    <a:pt x="475919" y="98983"/>
                  </a:lnTo>
                  <a:lnTo>
                    <a:pt x="477418" y="95224"/>
                  </a:lnTo>
                  <a:lnTo>
                    <a:pt x="480301" y="90208"/>
                  </a:lnTo>
                  <a:lnTo>
                    <a:pt x="480301" y="83947"/>
                  </a:lnTo>
                  <a:lnTo>
                    <a:pt x="481799" y="77685"/>
                  </a:lnTo>
                  <a:lnTo>
                    <a:pt x="480301" y="68910"/>
                  </a:lnTo>
                  <a:lnTo>
                    <a:pt x="478802" y="63906"/>
                  </a:lnTo>
                  <a:lnTo>
                    <a:pt x="472922" y="58889"/>
                  </a:lnTo>
                  <a:lnTo>
                    <a:pt x="468414" y="56388"/>
                  </a:lnTo>
                  <a:lnTo>
                    <a:pt x="465543" y="53886"/>
                  </a:lnTo>
                  <a:lnTo>
                    <a:pt x="464032" y="53886"/>
                  </a:lnTo>
                  <a:lnTo>
                    <a:pt x="447776" y="63906"/>
                  </a:lnTo>
                  <a:lnTo>
                    <a:pt x="435889" y="53886"/>
                  </a:lnTo>
                  <a:lnTo>
                    <a:pt x="418122" y="35077"/>
                  </a:lnTo>
                  <a:lnTo>
                    <a:pt x="412115" y="30073"/>
                  </a:lnTo>
                  <a:lnTo>
                    <a:pt x="406234" y="21297"/>
                  </a:lnTo>
                  <a:lnTo>
                    <a:pt x="397357" y="11277"/>
                  </a:lnTo>
                  <a:lnTo>
                    <a:pt x="394347" y="7518"/>
                  </a:lnTo>
                  <a:lnTo>
                    <a:pt x="389851" y="2514"/>
                  </a:lnTo>
                  <a:lnTo>
                    <a:pt x="388467" y="0"/>
                  </a:lnTo>
                  <a:lnTo>
                    <a:pt x="366204" y="17538"/>
                  </a:lnTo>
                  <a:lnTo>
                    <a:pt x="363207" y="73926"/>
                  </a:lnTo>
                  <a:lnTo>
                    <a:pt x="358825" y="103987"/>
                  </a:lnTo>
                  <a:lnTo>
                    <a:pt x="376593" y="114020"/>
                  </a:lnTo>
                  <a:lnTo>
                    <a:pt x="382473" y="151599"/>
                  </a:lnTo>
                  <a:lnTo>
                    <a:pt x="413613" y="157861"/>
                  </a:lnTo>
                  <a:lnTo>
                    <a:pt x="422503" y="216750"/>
                  </a:lnTo>
                  <a:lnTo>
                    <a:pt x="380961" y="309460"/>
                  </a:lnTo>
                  <a:lnTo>
                    <a:pt x="437388" y="314490"/>
                  </a:lnTo>
                  <a:lnTo>
                    <a:pt x="493687" y="226771"/>
                  </a:lnTo>
                  <a:close/>
                </a:path>
              </a:pathLst>
            </a:custGeom>
            <a:solidFill>
              <a:srgbClr val="F5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9080" y="5631044"/>
              <a:ext cx="134863" cy="1816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31009" y="6262520"/>
              <a:ext cx="113030" cy="53975"/>
            </a:xfrm>
            <a:custGeom>
              <a:avLst/>
              <a:gdLst/>
              <a:ahLst/>
              <a:cxnLst/>
              <a:rect l="l" t="t" r="r" b="b"/>
              <a:pathLst>
                <a:path w="113029" h="53975">
                  <a:moveTo>
                    <a:pt x="4503" y="0"/>
                  </a:moveTo>
                  <a:lnTo>
                    <a:pt x="0" y="53866"/>
                  </a:lnTo>
                  <a:lnTo>
                    <a:pt x="112720" y="46350"/>
                  </a:lnTo>
                  <a:lnTo>
                    <a:pt x="108216" y="3758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45559" y="6197368"/>
              <a:ext cx="419734" cy="106680"/>
            </a:xfrm>
            <a:custGeom>
              <a:avLst/>
              <a:gdLst/>
              <a:ahLst/>
              <a:cxnLst/>
              <a:rect l="l" t="t" r="r" b="b"/>
              <a:pathLst>
                <a:path w="419735" h="106679">
                  <a:moveTo>
                    <a:pt x="381072" y="0"/>
                  </a:moveTo>
                  <a:lnTo>
                    <a:pt x="114221" y="17538"/>
                  </a:lnTo>
                  <a:lnTo>
                    <a:pt x="0" y="105238"/>
                  </a:lnTo>
                  <a:lnTo>
                    <a:pt x="419604" y="106491"/>
                  </a:lnTo>
                  <a:lnTo>
                    <a:pt x="419604" y="72668"/>
                  </a:lnTo>
                  <a:lnTo>
                    <a:pt x="381072" y="0"/>
                  </a:lnTo>
                  <a:close/>
                </a:path>
              </a:pathLst>
            </a:custGeom>
            <a:solidFill>
              <a:srgbClr val="125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8808" y="6021955"/>
              <a:ext cx="69683" cy="6765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12796" y="6137237"/>
              <a:ext cx="2167890" cy="485140"/>
            </a:xfrm>
            <a:custGeom>
              <a:avLst/>
              <a:gdLst/>
              <a:ahLst/>
              <a:cxnLst/>
              <a:rect l="l" t="t" r="r" b="b"/>
              <a:pathLst>
                <a:path w="2167890" h="485140">
                  <a:moveTo>
                    <a:pt x="2167458" y="0"/>
                  </a:moveTo>
                  <a:lnTo>
                    <a:pt x="250545" y="6261"/>
                  </a:lnTo>
                  <a:lnTo>
                    <a:pt x="0" y="27559"/>
                  </a:lnTo>
                  <a:lnTo>
                    <a:pt x="0" y="57632"/>
                  </a:lnTo>
                  <a:lnTo>
                    <a:pt x="93395" y="57632"/>
                  </a:lnTo>
                  <a:lnTo>
                    <a:pt x="93395" y="102730"/>
                  </a:lnTo>
                  <a:lnTo>
                    <a:pt x="167347" y="102095"/>
                  </a:lnTo>
                  <a:lnTo>
                    <a:pt x="160121" y="484873"/>
                  </a:lnTo>
                  <a:lnTo>
                    <a:pt x="204597" y="484873"/>
                  </a:lnTo>
                  <a:lnTo>
                    <a:pt x="204597" y="101765"/>
                  </a:lnTo>
                  <a:lnTo>
                    <a:pt x="279755" y="101117"/>
                  </a:lnTo>
                  <a:lnTo>
                    <a:pt x="269824" y="441020"/>
                  </a:lnTo>
                  <a:lnTo>
                    <a:pt x="305396" y="441020"/>
                  </a:lnTo>
                  <a:lnTo>
                    <a:pt x="313931" y="100825"/>
                  </a:lnTo>
                  <a:lnTo>
                    <a:pt x="1964296" y="86448"/>
                  </a:lnTo>
                  <a:lnTo>
                    <a:pt x="1970290" y="37579"/>
                  </a:lnTo>
                  <a:lnTo>
                    <a:pt x="2167458" y="0"/>
                  </a:lnTo>
                  <a:close/>
                </a:path>
              </a:pathLst>
            </a:custGeom>
            <a:solidFill>
              <a:srgbClr val="53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19013" y="6128457"/>
              <a:ext cx="1687195" cy="40640"/>
            </a:xfrm>
            <a:custGeom>
              <a:avLst/>
              <a:gdLst/>
              <a:ahLst/>
              <a:cxnLst/>
              <a:rect l="l" t="t" r="r" b="b"/>
              <a:pathLst>
                <a:path w="1687195" h="40639">
                  <a:moveTo>
                    <a:pt x="1550697" y="0"/>
                  </a:moveTo>
                  <a:lnTo>
                    <a:pt x="252025" y="8769"/>
                  </a:lnTo>
                  <a:lnTo>
                    <a:pt x="0" y="40087"/>
                  </a:lnTo>
                  <a:lnTo>
                    <a:pt x="1687063" y="23801"/>
                  </a:lnTo>
                  <a:lnTo>
                    <a:pt x="1550697" y="0"/>
                  </a:lnTo>
                  <a:close/>
                </a:path>
              </a:pathLst>
            </a:custGeom>
            <a:solidFill>
              <a:srgbClr val="FFD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43123" y="4594908"/>
              <a:ext cx="3107690" cy="394970"/>
            </a:xfrm>
            <a:custGeom>
              <a:avLst/>
              <a:gdLst/>
              <a:ahLst/>
              <a:cxnLst/>
              <a:rect l="l" t="t" r="r" b="b"/>
              <a:pathLst>
                <a:path w="3107690" h="394970">
                  <a:moveTo>
                    <a:pt x="3104373" y="0"/>
                  </a:moveTo>
                  <a:lnTo>
                    <a:pt x="0" y="0"/>
                  </a:lnTo>
                  <a:lnTo>
                    <a:pt x="0" y="379605"/>
                  </a:lnTo>
                  <a:lnTo>
                    <a:pt x="3107375" y="394659"/>
                  </a:lnTo>
                  <a:lnTo>
                    <a:pt x="3104373" y="0"/>
                  </a:lnTo>
                  <a:close/>
                </a:path>
              </a:pathLst>
            </a:custGeom>
            <a:solidFill>
              <a:srgbClr val="786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943" y="5385490"/>
              <a:ext cx="1074908" cy="125164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43123" y="6303859"/>
              <a:ext cx="3104515" cy="233045"/>
            </a:xfrm>
            <a:custGeom>
              <a:avLst/>
              <a:gdLst/>
              <a:ahLst/>
              <a:cxnLst/>
              <a:rect l="l" t="t" r="r" b="b"/>
              <a:pathLst>
                <a:path w="3104515" h="233045">
                  <a:moveTo>
                    <a:pt x="2154070" y="0"/>
                  </a:moveTo>
                  <a:lnTo>
                    <a:pt x="0" y="0"/>
                  </a:lnTo>
                  <a:lnTo>
                    <a:pt x="0" y="233047"/>
                  </a:lnTo>
                  <a:lnTo>
                    <a:pt x="3104373" y="187939"/>
                  </a:lnTo>
                  <a:lnTo>
                    <a:pt x="2154070" y="0"/>
                  </a:lnTo>
                  <a:close/>
                </a:path>
              </a:pathLst>
            </a:custGeom>
            <a:solidFill>
              <a:srgbClr val="C8D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43123" y="6353979"/>
              <a:ext cx="3104515" cy="283210"/>
            </a:xfrm>
            <a:custGeom>
              <a:avLst/>
              <a:gdLst/>
              <a:ahLst/>
              <a:cxnLst/>
              <a:rect l="l" t="t" r="r" b="b"/>
              <a:pathLst>
                <a:path w="3104515" h="283209">
                  <a:moveTo>
                    <a:pt x="539631" y="0"/>
                  </a:moveTo>
                  <a:lnTo>
                    <a:pt x="367660" y="16285"/>
                  </a:lnTo>
                  <a:lnTo>
                    <a:pt x="332080" y="62646"/>
                  </a:lnTo>
                  <a:lnTo>
                    <a:pt x="158634" y="114018"/>
                  </a:lnTo>
                  <a:lnTo>
                    <a:pt x="148250" y="144083"/>
                  </a:lnTo>
                  <a:lnTo>
                    <a:pt x="0" y="146589"/>
                  </a:lnTo>
                  <a:lnTo>
                    <a:pt x="0" y="283157"/>
                  </a:lnTo>
                  <a:lnTo>
                    <a:pt x="3104373" y="283157"/>
                  </a:lnTo>
                  <a:lnTo>
                    <a:pt x="3104373" y="137820"/>
                  </a:lnTo>
                  <a:lnTo>
                    <a:pt x="1608484" y="144083"/>
                  </a:lnTo>
                  <a:lnTo>
                    <a:pt x="1813157" y="103996"/>
                  </a:lnTo>
                  <a:lnTo>
                    <a:pt x="1777502" y="53877"/>
                  </a:lnTo>
                  <a:lnTo>
                    <a:pt x="539631" y="0"/>
                  </a:lnTo>
                  <a:close/>
                </a:path>
              </a:pathLst>
            </a:custGeom>
            <a:solidFill>
              <a:srgbClr val="4F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03243" y="5455600"/>
              <a:ext cx="116205" cy="419100"/>
            </a:xfrm>
            <a:custGeom>
              <a:avLst/>
              <a:gdLst/>
              <a:ahLst/>
              <a:cxnLst/>
              <a:rect l="l" t="t" r="r" b="b"/>
              <a:pathLst>
                <a:path w="116204" h="419100">
                  <a:moveTo>
                    <a:pt x="10383" y="0"/>
                  </a:moveTo>
                  <a:lnTo>
                    <a:pt x="0" y="50108"/>
                  </a:lnTo>
                  <a:lnTo>
                    <a:pt x="0" y="51372"/>
                  </a:lnTo>
                  <a:lnTo>
                    <a:pt x="4503" y="58951"/>
                  </a:lnTo>
                  <a:lnTo>
                    <a:pt x="6005" y="63899"/>
                  </a:lnTo>
                  <a:lnTo>
                    <a:pt x="9007" y="70215"/>
                  </a:lnTo>
                  <a:lnTo>
                    <a:pt x="11885" y="77689"/>
                  </a:lnTo>
                  <a:lnTo>
                    <a:pt x="16388" y="86532"/>
                  </a:lnTo>
                  <a:lnTo>
                    <a:pt x="19266" y="95269"/>
                  </a:lnTo>
                  <a:lnTo>
                    <a:pt x="20767" y="101480"/>
                  </a:lnTo>
                  <a:lnTo>
                    <a:pt x="22268" y="106533"/>
                  </a:lnTo>
                  <a:lnTo>
                    <a:pt x="25271" y="112850"/>
                  </a:lnTo>
                  <a:lnTo>
                    <a:pt x="26772" y="117797"/>
                  </a:lnTo>
                  <a:lnTo>
                    <a:pt x="28273" y="124113"/>
                  </a:lnTo>
                  <a:lnTo>
                    <a:pt x="32652" y="130324"/>
                  </a:lnTo>
                  <a:lnTo>
                    <a:pt x="32652" y="136641"/>
                  </a:lnTo>
                  <a:lnTo>
                    <a:pt x="35655" y="144115"/>
                  </a:lnTo>
                  <a:lnTo>
                    <a:pt x="37156" y="151694"/>
                  </a:lnTo>
                  <a:lnTo>
                    <a:pt x="40033" y="159158"/>
                  </a:lnTo>
                  <a:lnTo>
                    <a:pt x="43036" y="174191"/>
                  </a:lnTo>
                  <a:lnTo>
                    <a:pt x="46038" y="181718"/>
                  </a:lnTo>
                  <a:lnTo>
                    <a:pt x="48916" y="190487"/>
                  </a:lnTo>
                  <a:lnTo>
                    <a:pt x="57923" y="241848"/>
                  </a:lnTo>
                  <a:lnTo>
                    <a:pt x="60801" y="260649"/>
                  </a:lnTo>
                  <a:lnTo>
                    <a:pt x="60801" y="268166"/>
                  </a:lnTo>
                  <a:lnTo>
                    <a:pt x="63803" y="278187"/>
                  </a:lnTo>
                  <a:lnTo>
                    <a:pt x="63803" y="285704"/>
                  </a:lnTo>
                  <a:lnTo>
                    <a:pt x="65305" y="295726"/>
                  </a:lnTo>
                  <a:lnTo>
                    <a:pt x="66806" y="303242"/>
                  </a:lnTo>
                  <a:lnTo>
                    <a:pt x="66806" y="312011"/>
                  </a:lnTo>
                  <a:lnTo>
                    <a:pt x="68307" y="320790"/>
                  </a:lnTo>
                  <a:lnTo>
                    <a:pt x="71185" y="329559"/>
                  </a:lnTo>
                  <a:lnTo>
                    <a:pt x="71185" y="343339"/>
                  </a:lnTo>
                  <a:lnTo>
                    <a:pt x="72686" y="350856"/>
                  </a:lnTo>
                  <a:lnTo>
                    <a:pt x="74187" y="357119"/>
                  </a:lnTo>
                  <a:lnTo>
                    <a:pt x="74187" y="369647"/>
                  </a:lnTo>
                  <a:lnTo>
                    <a:pt x="75688" y="374657"/>
                  </a:lnTo>
                  <a:lnTo>
                    <a:pt x="77190" y="380921"/>
                  </a:lnTo>
                  <a:lnTo>
                    <a:pt x="77190" y="388448"/>
                  </a:lnTo>
                  <a:lnTo>
                    <a:pt x="78566" y="395964"/>
                  </a:lnTo>
                  <a:lnTo>
                    <a:pt x="78566" y="399722"/>
                  </a:lnTo>
                  <a:lnTo>
                    <a:pt x="80067" y="402228"/>
                  </a:lnTo>
                  <a:lnTo>
                    <a:pt x="115722" y="418513"/>
                  </a:lnTo>
                  <a:lnTo>
                    <a:pt x="114221" y="416008"/>
                  </a:lnTo>
                  <a:lnTo>
                    <a:pt x="114221" y="397217"/>
                  </a:lnTo>
                  <a:lnTo>
                    <a:pt x="112720" y="390953"/>
                  </a:lnTo>
                  <a:lnTo>
                    <a:pt x="112720" y="373405"/>
                  </a:lnTo>
                  <a:lnTo>
                    <a:pt x="111218" y="365888"/>
                  </a:lnTo>
                  <a:lnTo>
                    <a:pt x="111218" y="359625"/>
                  </a:lnTo>
                  <a:lnTo>
                    <a:pt x="109717" y="350856"/>
                  </a:lnTo>
                  <a:lnTo>
                    <a:pt x="109717" y="344592"/>
                  </a:lnTo>
                  <a:lnTo>
                    <a:pt x="108216" y="335823"/>
                  </a:lnTo>
                  <a:lnTo>
                    <a:pt x="108216" y="327054"/>
                  </a:lnTo>
                  <a:lnTo>
                    <a:pt x="105339" y="318285"/>
                  </a:lnTo>
                  <a:lnTo>
                    <a:pt x="105339" y="309505"/>
                  </a:lnTo>
                  <a:lnTo>
                    <a:pt x="102336" y="291967"/>
                  </a:lnTo>
                  <a:lnTo>
                    <a:pt x="102336" y="281946"/>
                  </a:lnTo>
                  <a:lnTo>
                    <a:pt x="100835" y="273177"/>
                  </a:lnTo>
                  <a:lnTo>
                    <a:pt x="99333" y="266913"/>
                  </a:lnTo>
                  <a:lnTo>
                    <a:pt x="99333" y="261902"/>
                  </a:lnTo>
                  <a:lnTo>
                    <a:pt x="96456" y="256891"/>
                  </a:lnTo>
                  <a:lnTo>
                    <a:pt x="96456" y="253133"/>
                  </a:lnTo>
                  <a:lnTo>
                    <a:pt x="93453" y="234332"/>
                  </a:lnTo>
                  <a:lnTo>
                    <a:pt x="91952" y="229321"/>
                  </a:lnTo>
                  <a:lnTo>
                    <a:pt x="90451" y="223057"/>
                  </a:lnTo>
                  <a:lnTo>
                    <a:pt x="88950" y="219299"/>
                  </a:lnTo>
                  <a:lnTo>
                    <a:pt x="88950" y="214288"/>
                  </a:lnTo>
                  <a:lnTo>
                    <a:pt x="86072" y="205519"/>
                  </a:lnTo>
                  <a:lnTo>
                    <a:pt x="84571" y="196750"/>
                  </a:lnTo>
                  <a:lnTo>
                    <a:pt x="81568" y="190487"/>
                  </a:lnTo>
                  <a:lnTo>
                    <a:pt x="81568" y="185476"/>
                  </a:lnTo>
                  <a:lnTo>
                    <a:pt x="78566" y="181718"/>
                  </a:lnTo>
                  <a:lnTo>
                    <a:pt x="72686" y="161663"/>
                  </a:lnTo>
                  <a:lnTo>
                    <a:pt x="71185" y="157905"/>
                  </a:lnTo>
                  <a:lnTo>
                    <a:pt x="68307" y="147905"/>
                  </a:lnTo>
                  <a:lnTo>
                    <a:pt x="62302" y="130324"/>
                  </a:lnTo>
                  <a:lnTo>
                    <a:pt x="60801" y="121587"/>
                  </a:lnTo>
                  <a:lnTo>
                    <a:pt x="56422" y="112850"/>
                  </a:lnTo>
                  <a:lnTo>
                    <a:pt x="50417" y="95269"/>
                  </a:lnTo>
                  <a:lnTo>
                    <a:pt x="38657" y="65162"/>
                  </a:lnTo>
                  <a:lnTo>
                    <a:pt x="35655" y="58951"/>
                  </a:lnTo>
                  <a:lnTo>
                    <a:pt x="32652" y="51372"/>
                  </a:lnTo>
                  <a:lnTo>
                    <a:pt x="26772" y="38844"/>
                  </a:lnTo>
                  <a:lnTo>
                    <a:pt x="25271" y="33897"/>
                  </a:lnTo>
                  <a:lnTo>
                    <a:pt x="19266" y="23896"/>
                  </a:lnTo>
                  <a:lnTo>
                    <a:pt x="17890" y="18843"/>
                  </a:lnTo>
                  <a:lnTo>
                    <a:pt x="13386" y="7579"/>
                  </a:lnTo>
                  <a:lnTo>
                    <a:pt x="10383" y="2526"/>
                  </a:lnTo>
                  <a:lnTo>
                    <a:pt x="10383" y="0"/>
                  </a:lnTo>
                  <a:close/>
                </a:path>
              </a:pathLst>
            </a:custGeom>
            <a:solidFill>
              <a:srgbClr val="404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49282" y="5613506"/>
              <a:ext cx="53340" cy="250825"/>
            </a:xfrm>
            <a:custGeom>
              <a:avLst/>
              <a:gdLst/>
              <a:ahLst/>
              <a:cxnLst/>
              <a:rect l="l" t="t" r="r" b="b"/>
              <a:pathLst>
                <a:path w="53339" h="250825">
                  <a:moveTo>
                    <a:pt x="0" y="0"/>
                  </a:moveTo>
                  <a:lnTo>
                    <a:pt x="23644" y="146589"/>
                  </a:lnTo>
                  <a:lnTo>
                    <a:pt x="32527" y="244322"/>
                  </a:lnTo>
                  <a:lnTo>
                    <a:pt x="53295" y="250586"/>
                  </a:lnTo>
                  <a:lnTo>
                    <a:pt x="40033" y="154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C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7645" y="5384226"/>
              <a:ext cx="170519" cy="1666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0682" y="5737546"/>
              <a:ext cx="69683" cy="7767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98029" y="5793929"/>
              <a:ext cx="307340" cy="66675"/>
            </a:xfrm>
            <a:custGeom>
              <a:avLst/>
              <a:gdLst/>
              <a:ahLst/>
              <a:cxnLst/>
              <a:rect l="l" t="t" r="r" b="b"/>
              <a:pathLst>
                <a:path w="307339" h="66675">
                  <a:moveTo>
                    <a:pt x="256466" y="0"/>
                  </a:moveTo>
                  <a:lnTo>
                    <a:pt x="241704" y="0"/>
                  </a:lnTo>
                  <a:lnTo>
                    <a:pt x="235699" y="1252"/>
                  </a:lnTo>
                  <a:lnTo>
                    <a:pt x="228317" y="1252"/>
                  </a:lnTo>
                  <a:lnTo>
                    <a:pt x="222437" y="3758"/>
                  </a:lnTo>
                  <a:lnTo>
                    <a:pt x="204547" y="6263"/>
                  </a:lnTo>
                  <a:lnTo>
                    <a:pt x="142370" y="23801"/>
                  </a:lnTo>
                  <a:lnTo>
                    <a:pt x="134863" y="26307"/>
                  </a:lnTo>
                  <a:lnTo>
                    <a:pt x="127482" y="27559"/>
                  </a:lnTo>
                  <a:lnTo>
                    <a:pt x="123104" y="30065"/>
                  </a:lnTo>
                  <a:lnTo>
                    <a:pt x="114221" y="33823"/>
                  </a:lnTo>
                  <a:lnTo>
                    <a:pt x="112720" y="35076"/>
                  </a:lnTo>
                  <a:lnTo>
                    <a:pt x="71185" y="2505"/>
                  </a:lnTo>
                  <a:lnTo>
                    <a:pt x="45913" y="15032"/>
                  </a:lnTo>
                  <a:lnTo>
                    <a:pt x="35530" y="6263"/>
                  </a:lnTo>
                  <a:lnTo>
                    <a:pt x="20767" y="16285"/>
                  </a:lnTo>
                  <a:lnTo>
                    <a:pt x="20767" y="28812"/>
                  </a:lnTo>
                  <a:lnTo>
                    <a:pt x="0" y="53877"/>
                  </a:lnTo>
                  <a:lnTo>
                    <a:pt x="123104" y="57635"/>
                  </a:lnTo>
                  <a:lnTo>
                    <a:pt x="133487" y="57635"/>
                  </a:lnTo>
                  <a:lnTo>
                    <a:pt x="249085" y="66404"/>
                  </a:lnTo>
                  <a:lnTo>
                    <a:pt x="306884" y="61393"/>
                  </a:lnTo>
                  <a:lnTo>
                    <a:pt x="299503" y="30065"/>
                  </a:lnTo>
                  <a:lnTo>
                    <a:pt x="275733" y="3758"/>
                  </a:lnTo>
                  <a:lnTo>
                    <a:pt x="274231" y="3758"/>
                  </a:lnTo>
                  <a:lnTo>
                    <a:pt x="272730" y="2505"/>
                  </a:lnTo>
                  <a:lnTo>
                    <a:pt x="268351" y="1252"/>
                  </a:lnTo>
                  <a:lnTo>
                    <a:pt x="263847" y="1252"/>
                  </a:lnTo>
                  <a:lnTo>
                    <a:pt x="256466" y="0"/>
                  </a:lnTo>
                  <a:close/>
                </a:path>
              </a:pathLst>
            </a:custGeom>
            <a:solidFill>
              <a:srgbClr val="C66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29180" y="5495708"/>
              <a:ext cx="81915" cy="48895"/>
            </a:xfrm>
            <a:custGeom>
              <a:avLst/>
              <a:gdLst/>
              <a:ahLst/>
              <a:cxnLst/>
              <a:rect l="l" t="t" r="r" b="b"/>
              <a:pathLst>
                <a:path w="81914" h="48895">
                  <a:moveTo>
                    <a:pt x="74062" y="0"/>
                  </a:moveTo>
                  <a:lnTo>
                    <a:pt x="1501" y="26317"/>
                  </a:lnTo>
                  <a:lnTo>
                    <a:pt x="0" y="48845"/>
                  </a:lnTo>
                  <a:lnTo>
                    <a:pt x="81568" y="26317"/>
                  </a:lnTo>
                  <a:lnTo>
                    <a:pt x="74062" y="0"/>
                  </a:lnTo>
                  <a:close/>
                </a:path>
              </a:pathLst>
            </a:custGeom>
            <a:solidFill>
              <a:srgbClr val="AFC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95282" y="4675136"/>
              <a:ext cx="2652395" cy="199390"/>
            </a:xfrm>
            <a:custGeom>
              <a:avLst/>
              <a:gdLst/>
              <a:ahLst/>
              <a:cxnLst/>
              <a:rect l="l" t="t" r="r" b="b"/>
              <a:pathLst>
                <a:path w="2652395" h="199389">
                  <a:moveTo>
                    <a:pt x="692340" y="184111"/>
                  </a:moveTo>
                  <a:lnTo>
                    <a:pt x="496646" y="7467"/>
                  </a:lnTo>
                  <a:lnTo>
                    <a:pt x="0" y="0"/>
                  </a:lnTo>
                  <a:lnTo>
                    <a:pt x="422529" y="184111"/>
                  </a:lnTo>
                  <a:lnTo>
                    <a:pt x="692340" y="184111"/>
                  </a:lnTo>
                  <a:close/>
                </a:path>
                <a:path w="2652395" h="199389">
                  <a:moveTo>
                    <a:pt x="1644103" y="177901"/>
                  </a:moveTo>
                  <a:lnTo>
                    <a:pt x="1641106" y="7467"/>
                  </a:lnTo>
                  <a:lnTo>
                    <a:pt x="1187475" y="4940"/>
                  </a:lnTo>
                  <a:lnTo>
                    <a:pt x="1273543" y="174117"/>
                  </a:lnTo>
                  <a:lnTo>
                    <a:pt x="1644103" y="177901"/>
                  </a:lnTo>
                  <a:close/>
                </a:path>
                <a:path w="2652395" h="199389">
                  <a:moveTo>
                    <a:pt x="2652204" y="11252"/>
                  </a:moveTo>
                  <a:lnTo>
                    <a:pt x="2280145" y="1155"/>
                  </a:lnTo>
                  <a:lnTo>
                    <a:pt x="2266759" y="187896"/>
                  </a:lnTo>
                  <a:lnTo>
                    <a:pt x="2564765" y="199161"/>
                  </a:lnTo>
                  <a:lnTo>
                    <a:pt x="2652204" y="60109"/>
                  </a:lnTo>
                  <a:lnTo>
                    <a:pt x="2652204" y="11252"/>
                  </a:lnTo>
                  <a:close/>
                </a:path>
              </a:pathLst>
            </a:custGeom>
            <a:solidFill>
              <a:srgbClr val="7885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43123" y="4745234"/>
              <a:ext cx="815975" cy="238125"/>
            </a:xfrm>
            <a:custGeom>
              <a:avLst/>
              <a:gdLst/>
              <a:ahLst/>
              <a:cxnLst/>
              <a:rect l="l" t="t" r="r" b="b"/>
              <a:pathLst>
                <a:path w="815974" h="238125">
                  <a:moveTo>
                    <a:pt x="0" y="0"/>
                  </a:moveTo>
                  <a:lnTo>
                    <a:pt x="0" y="229279"/>
                  </a:lnTo>
                  <a:lnTo>
                    <a:pt x="815389" y="238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42894" y="6381538"/>
              <a:ext cx="755015" cy="101600"/>
            </a:xfrm>
            <a:custGeom>
              <a:avLst/>
              <a:gdLst/>
              <a:ahLst/>
              <a:cxnLst/>
              <a:rect l="l" t="t" r="r" b="b"/>
              <a:pathLst>
                <a:path w="755014" h="101600">
                  <a:moveTo>
                    <a:pt x="283114" y="0"/>
                  </a:moveTo>
                  <a:lnTo>
                    <a:pt x="34153" y="62646"/>
                  </a:lnTo>
                  <a:lnTo>
                    <a:pt x="0" y="93975"/>
                  </a:lnTo>
                  <a:lnTo>
                    <a:pt x="254965" y="101491"/>
                  </a:lnTo>
                  <a:lnTo>
                    <a:pt x="521815" y="97733"/>
                  </a:lnTo>
                  <a:lnTo>
                    <a:pt x="452132" y="56382"/>
                  </a:lnTo>
                  <a:lnTo>
                    <a:pt x="594502" y="51372"/>
                  </a:lnTo>
                  <a:lnTo>
                    <a:pt x="754637" y="38844"/>
                  </a:lnTo>
                  <a:lnTo>
                    <a:pt x="671567" y="23812"/>
                  </a:lnTo>
                  <a:lnTo>
                    <a:pt x="283114" y="0"/>
                  </a:lnTo>
                  <a:close/>
                </a:path>
              </a:pathLst>
            </a:custGeom>
            <a:solidFill>
              <a:srgbClr val="75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54779" y="6340199"/>
              <a:ext cx="742950" cy="129539"/>
            </a:xfrm>
            <a:custGeom>
              <a:avLst/>
              <a:gdLst/>
              <a:ahLst/>
              <a:cxnLst/>
              <a:rect l="l" t="t" r="r" b="b"/>
              <a:pathLst>
                <a:path w="742950" h="129539">
                  <a:moveTo>
                    <a:pt x="464017" y="0"/>
                  </a:moveTo>
                  <a:lnTo>
                    <a:pt x="166015" y="3758"/>
                  </a:lnTo>
                  <a:lnTo>
                    <a:pt x="197166" y="23801"/>
                  </a:lnTo>
                  <a:lnTo>
                    <a:pt x="62302" y="28812"/>
                  </a:lnTo>
                  <a:lnTo>
                    <a:pt x="0" y="124040"/>
                  </a:lnTo>
                  <a:lnTo>
                    <a:pt x="496669" y="129051"/>
                  </a:lnTo>
                  <a:lnTo>
                    <a:pt x="423983" y="88953"/>
                  </a:lnTo>
                  <a:lnTo>
                    <a:pt x="742752" y="68910"/>
                  </a:lnTo>
                  <a:lnTo>
                    <a:pt x="464017" y="0"/>
                  </a:lnTo>
                  <a:close/>
                </a:path>
              </a:pathLst>
            </a:custGeom>
            <a:solidFill>
              <a:srgbClr val="F9F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54949" y="6364000"/>
              <a:ext cx="243204" cy="80645"/>
            </a:xfrm>
            <a:custGeom>
              <a:avLst/>
              <a:gdLst/>
              <a:ahLst/>
              <a:cxnLst/>
              <a:rect l="l" t="t" r="r" b="b"/>
              <a:pathLst>
                <a:path w="243204" h="80645">
                  <a:moveTo>
                    <a:pt x="0" y="0"/>
                  </a:moveTo>
                  <a:lnTo>
                    <a:pt x="90326" y="80184"/>
                  </a:lnTo>
                  <a:lnTo>
                    <a:pt x="243080" y="73920"/>
                  </a:lnTo>
                  <a:lnTo>
                    <a:pt x="228317" y="65151"/>
                  </a:lnTo>
                  <a:lnTo>
                    <a:pt x="100710" y="65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3123" y="5512025"/>
              <a:ext cx="2031091" cy="112511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4913" y="5392964"/>
              <a:ext cx="80067" cy="802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24180" y="5611000"/>
              <a:ext cx="112720" cy="14784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210793" y="5532026"/>
              <a:ext cx="18415" cy="12700"/>
            </a:xfrm>
            <a:custGeom>
              <a:avLst/>
              <a:gdLst/>
              <a:ahLst/>
              <a:cxnLst/>
              <a:rect l="l" t="t" r="r" b="b"/>
              <a:pathLst>
                <a:path w="18414" h="12700">
                  <a:moveTo>
                    <a:pt x="9007" y="0"/>
                  </a:moveTo>
                  <a:lnTo>
                    <a:pt x="0" y="0"/>
                  </a:lnTo>
                  <a:lnTo>
                    <a:pt x="6005" y="12527"/>
                  </a:lnTo>
                  <a:lnTo>
                    <a:pt x="17890" y="12527"/>
                  </a:lnTo>
                  <a:lnTo>
                    <a:pt x="9007" y="0"/>
                  </a:lnTo>
                  <a:close/>
                </a:path>
              </a:pathLst>
            </a:custGeom>
            <a:solidFill>
              <a:srgbClr val="FF8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43111" y="4594910"/>
              <a:ext cx="3104515" cy="392430"/>
            </a:xfrm>
            <a:custGeom>
              <a:avLst/>
              <a:gdLst/>
              <a:ahLst/>
              <a:cxnLst/>
              <a:rect l="l" t="t" r="r" b="b"/>
              <a:pathLst>
                <a:path w="3104515" h="392429">
                  <a:moveTo>
                    <a:pt x="3104375" y="75171"/>
                  </a:moveTo>
                  <a:lnTo>
                    <a:pt x="2734360" y="73533"/>
                  </a:lnTo>
                  <a:lnTo>
                    <a:pt x="2744203" y="0"/>
                  </a:lnTo>
                  <a:lnTo>
                    <a:pt x="2713050" y="0"/>
                  </a:lnTo>
                  <a:lnTo>
                    <a:pt x="2706370" y="73406"/>
                  </a:lnTo>
                  <a:lnTo>
                    <a:pt x="2704033" y="73406"/>
                  </a:lnTo>
                  <a:lnTo>
                    <a:pt x="2704033" y="99098"/>
                  </a:lnTo>
                  <a:lnTo>
                    <a:pt x="2688958" y="264795"/>
                  </a:lnTo>
                  <a:lnTo>
                    <a:pt x="2127516" y="260299"/>
                  </a:lnTo>
                  <a:lnTo>
                    <a:pt x="2120023" y="97459"/>
                  </a:lnTo>
                  <a:lnTo>
                    <a:pt x="2704033" y="99098"/>
                  </a:lnTo>
                  <a:lnTo>
                    <a:pt x="2704033" y="73406"/>
                  </a:lnTo>
                  <a:lnTo>
                    <a:pt x="2118791" y="70802"/>
                  </a:lnTo>
                  <a:lnTo>
                    <a:pt x="2115540" y="0"/>
                  </a:lnTo>
                  <a:lnTo>
                    <a:pt x="2098090" y="0"/>
                  </a:lnTo>
                  <a:lnTo>
                    <a:pt x="2098090" y="260057"/>
                  </a:lnTo>
                  <a:lnTo>
                    <a:pt x="1731302" y="257124"/>
                  </a:lnTo>
                  <a:lnTo>
                    <a:pt x="1703070" y="203784"/>
                  </a:lnTo>
                  <a:lnTo>
                    <a:pt x="1703070" y="256895"/>
                  </a:lnTo>
                  <a:lnTo>
                    <a:pt x="1158455" y="252526"/>
                  </a:lnTo>
                  <a:lnTo>
                    <a:pt x="1129449" y="217589"/>
                  </a:lnTo>
                  <a:lnTo>
                    <a:pt x="1129449" y="252298"/>
                  </a:lnTo>
                  <a:lnTo>
                    <a:pt x="842352" y="249999"/>
                  </a:lnTo>
                  <a:lnTo>
                    <a:pt x="509651" y="92925"/>
                  </a:lnTo>
                  <a:lnTo>
                    <a:pt x="988453" y="94272"/>
                  </a:lnTo>
                  <a:lnTo>
                    <a:pt x="1129449" y="252298"/>
                  </a:lnTo>
                  <a:lnTo>
                    <a:pt x="1129449" y="217589"/>
                  </a:lnTo>
                  <a:lnTo>
                    <a:pt x="1027163" y="94386"/>
                  </a:lnTo>
                  <a:lnTo>
                    <a:pt x="1613204" y="96037"/>
                  </a:lnTo>
                  <a:lnTo>
                    <a:pt x="1703070" y="256895"/>
                  </a:lnTo>
                  <a:lnTo>
                    <a:pt x="1703070" y="203784"/>
                  </a:lnTo>
                  <a:lnTo>
                    <a:pt x="1646097" y="96126"/>
                  </a:lnTo>
                  <a:lnTo>
                    <a:pt x="2081225" y="97345"/>
                  </a:lnTo>
                  <a:lnTo>
                    <a:pt x="2098090" y="260057"/>
                  </a:lnTo>
                  <a:lnTo>
                    <a:pt x="2098090" y="0"/>
                  </a:lnTo>
                  <a:lnTo>
                    <a:pt x="2071128" y="0"/>
                  </a:lnTo>
                  <a:lnTo>
                    <a:pt x="2078443" y="70624"/>
                  </a:lnTo>
                  <a:lnTo>
                    <a:pt x="1631556" y="68643"/>
                  </a:lnTo>
                  <a:lnTo>
                    <a:pt x="1595234" y="0"/>
                  </a:lnTo>
                  <a:lnTo>
                    <a:pt x="1559572" y="0"/>
                  </a:lnTo>
                  <a:lnTo>
                    <a:pt x="1597825" y="68491"/>
                  </a:lnTo>
                  <a:lnTo>
                    <a:pt x="1003477" y="65849"/>
                  </a:lnTo>
                  <a:lnTo>
                    <a:pt x="948817" y="0"/>
                  </a:lnTo>
                  <a:lnTo>
                    <a:pt x="904341" y="0"/>
                  </a:lnTo>
                  <a:lnTo>
                    <a:pt x="962926" y="65671"/>
                  </a:lnTo>
                  <a:lnTo>
                    <a:pt x="447052" y="63373"/>
                  </a:lnTo>
                  <a:lnTo>
                    <a:pt x="312826" y="0"/>
                  </a:lnTo>
                  <a:lnTo>
                    <a:pt x="216446" y="0"/>
                  </a:lnTo>
                  <a:lnTo>
                    <a:pt x="358940" y="62979"/>
                  </a:lnTo>
                  <a:lnTo>
                    <a:pt x="0" y="61379"/>
                  </a:lnTo>
                  <a:lnTo>
                    <a:pt x="0" y="91478"/>
                  </a:lnTo>
                  <a:lnTo>
                    <a:pt x="426148" y="92684"/>
                  </a:lnTo>
                  <a:lnTo>
                    <a:pt x="780948" y="249504"/>
                  </a:lnTo>
                  <a:lnTo>
                    <a:pt x="297992" y="245605"/>
                  </a:lnTo>
                  <a:lnTo>
                    <a:pt x="375081" y="264337"/>
                  </a:lnTo>
                  <a:lnTo>
                    <a:pt x="822007" y="267639"/>
                  </a:lnTo>
                  <a:lnTo>
                    <a:pt x="1089647" y="385927"/>
                  </a:lnTo>
                  <a:lnTo>
                    <a:pt x="1122273" y="382130"/>
                  </a:lnTo>
                  <a:lnTo>
                    <a:pt x="880668" y="268084"/>
                  </a:lnTo>
                  <a:lnTo>
                    <a:pt x="1145273" y="270027"/>
                  </a:lnTo>
                  <a:lnTo>
                    <a:pt x="1245323" y="382130"/>
                  </a:lnTo>
                  <a:lnTo>
                    <a:pt x="1266075" y="382130"/>
                  </a:lnTo>
                  <a:lnTo>
                    <a:pt x="1173162" y="270230"/>
                  </a:lnTo>
                  <a:lnTo>
                    <a:pt x="1712734" y="274205"/>
                  </a:lnTo>
                  <a:lnTo>
                    <a:pt x="1771624" y="379603"/>
                  </a:lnTo>
                  <a:lnTo>
                    <a:pt x="1802777" y="392137"/>
                  </a:lnTo>
                  <a:lnTo>
                    <a:pt x="1740458" y="274408"/>
                  </a:lnTo>
                  <a:lnTo>
                    <a:pt x="2099856" y="277050"/>
                  </a:lnTo>
                  <a:lnTo>
                    <a:pt x="2111159" y="385927"/>
                  </a:lnTo>
                  <a:lnTo>
                    <a:pt x="2133308" y="385927"/>
                  </a:lnTo>
                  <a:lnTo>
                    <a:pt x="2128304" y="277266"/>
                  </a:lnTo>
                  <a:lnTo>
                    <a:pt x="2687459" y="281381"/>
                  </a:lnTo>
                  <a:lnTo>
                    <a:pt x="2677388" y="392137"/>
                  </a:lnTo>
                  <a:lnTo>
                    <a:pt x="2692285" y="388340"/>
                  </a:lnTo>
                  <a:lnTo>
                    <a:pt x="2706560" y="281520"/>
                  </a:lnTo>
                  <a:lnTo>
                    <a:pt x="3104375" y="284441"/>
                  </a:lnTo>
                  <a:lnTo>
                    <a:pt x="3104375" y="268122"/>
                  </a:lnTo>
                  <a:lnTo>
                    <a:pt x="2708770" y="264960"/>
                  </a:lnTo>
                  <a:lnTo>
                    <a:pt x="2730944" y="99174"/>
                  </a:lnTo>
                  <a:lnTo>
                    <a:pt x="3104375" y="100215"/>
                  </a:lnTo>
                  <a:lnTo>
                    <a:pt x="3104375" y="75171"/>
                  </a:lnTo>
                  <a:close/>
                </a:path>
              </a:pathLst>
            </a:custGeom>
            <a:solidFill>
              <a:srgbClr val="463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73857" y="4680077"/>
              <a:ext cx="2573655" cy="180975"/>
            </a:xfrm>
            <a:custGeom>
              <a:avLst/>
              <a:gdLst/>
              <a:ahLst/>
              <a:cxnLst/>
              <a:rect l="l" t="t" r="r" b="b"/>
              <a:pathLst>
                <a:path w="2573654" h="180975">
                  <a:moveTo>
                    <a:pt x="601903" y="166649"/>
                  </a:moveTo>
                  <a:lnTo>
                    <a:pt x="459587" y="0"/>
                  </a:lnTo>
                  <a:lnTo>
                    <a:pt x="0" y="6311"/>
                  </a:lnTo>
                  <a:lnTo>
                    <a:pt x="440309" y="21259"/>
                  </a:lnTo>
                  <a:lnTo>
                    <a:pt x="601903" y="166649"/>
                  </a:lnTo>
                  <a:close/>
                </a:path>
                <a:path w="2573654" h="180975">
                  <a:moveTo>
                    <a:pt x="1570037" y="169176"/>
                  </a:moveTo>
                  <a:lnTo>
                    <a:pt x="1558150" y="8737"/>
                  </a:lnTo>
                  <a:lnTo>
                    <a:pt x="1116406" y="8737"/>
                  </a:lnTo>
                  <a:lnTo>
                    <a:pt x="1521117" y="25057"/>
                  </a:lnTo>
                  <a:lnTo>
                    <a:pt x="1570037" y="169176"/>
                  </a:lnTo>
                  <a:close/>
                </a:path>
                <a:path w="2573654" h="180975">
                  <a:moveTo>
                    <a:pt x="2573629" y="15049"/>
                  </a:moveTo>
                  <a:lnTo>
                    <a:pt x="2198573" y="6311"/>
                  </a:lnTo>
                  <a:lnTo>
                    <a:pt x="2182304" y="180428"/>
                  </a:lnTo>
                  <a:lnTo>
                    <a:pt x="2223833" y="27584"/>
                  </a:lnTo>
                  <a:lnTo>
                    <a:pt x="2573629" y="15049"/>
                  </a:lnTo>
                  <a:close/>
                </a:path>
              </a:pathLst>
            </a:custGeom>
            <a:solidFill>
              <a:srgbClr val="AFC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00748" y="4722706"/>
              <a:ext cx="149860" cy="264795"/>
            </a:xfrm>
            <a:custGeom>
              <a:avLst/>
              <a:gdLst/>
              <a:ahLst/>
              <a:cxnLst/>
              <a:rect l="l" t="t" r="r" b="b"/>
              <a:pathLst>
                <a:path w="149860" h="264795">
                  <a:moveTo>
                    <a:pt x="149751" y="0"/>
                  </a:moveTo>
                  <a:lnTo>
                    <a:pt x="0" y="264334"/>
                  </a:lnTo>
                  <a:lnTo>
                    <a:pt x="20767" y="264334"/>
                  </a:lnTo>
                  <a:lnTo>
                    <a:pt x="149751" y="45055"/>
                  </a:lnTo>
                  <a:lnTo>
                    <a:pt x="149751" y="0"/>
                  </a:lnTo>
                  <a:close/>
                </a:path>
              </a:pathLst>
            </a:custGeom>
            <a:solidFill>
              <a:srgbClr val="463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1348" y="5943023"/>
              <a:ext cx="133375" cy="175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177" y="1948878"/>
            <a:ext cx="7601584" cy="327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onstantia"/>
                <a:cs typeface="Constantia"/>
              </a:rPr>
              <a:t>Mesleki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eğitim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alma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zorunluluğu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bulunan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tehlikeli</a:t>
            </a:r>
            <a:r>
              <a:rPr sz="26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ve </a:t>
            </a:r>
            <a:r>
              <a:rPr sz="2600" spc="-6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65" dirty="0">
                <a:solidFill>
                  <a:srgbClr val="FF0000"/>
                </a:solidFill>
                <a:latin typeface="Constantia"/>
                <a:cs typeface="Constantia"/>
              </a:rPr>
              <a:t>ç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ok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h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50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eli</a:t>
            </a:r>
            <a:r>
              <a:rPr sz="26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fta</a:t>
            </a:r>
            <a:r>
              <a:rPr sz="2600" spc="-1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er</a:t>
            </a:r>
            <a:r>
              <a:rPr sz="2600" spc="-1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pac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ğı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şl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gi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  mesleki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eğitim aldığını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belgeleyemeyenler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işe 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Constantia"/>
                <a:cs typeface="Constantia"/>
              </a:rPr>
              <a:t>alınamazlar.</a:t>
            </a:r>
            <a:endParaRPr sz="2600">
              <a:latin typeface="Constantia"/>
              <a:cs typeface="Constantia"/>
            </a:endParaRPr>
          </a:p>
          <a:p>
            <a:pPr marL="93345">
              <a:lnSpc>
                <a:spcPct val="100000"/>
              </a:lnSpc>
              <a:spcBef>
                <a:spcPts val="625"/>
              </a:spcBef>
            </a:pP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Tehlikeli</a:t>
            </a:r>
            <a:r>
              <a:rPr sz="2600" b="1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Çok</a:t>
            </a:r>
            <a:r>
              <a:rPr sz="26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Tehlikeli</a:t>
            </a:r>
            <a:r>
              <a:rPr sz="26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sınıfta</a:t>
            </a:r>
            <a:r>
              <a:rPr sz="2600" b="1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onstantia"/>
                <a:cs typeface="Constantia"/>
              </a:rPr>
              <a:t>yer</a:t>
            </a:r>
            <a:r>
              <a:rPr sz="2600" b="1" spc="-1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alan</a:t>
            </a:r>
            <a:endParaRPr sz="2600">
              <a:latin typeface="Constantia"/>
              <a:cs typeface="Constantia"/>
            </a:endParaRPr>
          </a:p>
          <a:p>
            <a:pPr marL="38100" marR="644525">
              <a:lnSpc>
                <a:spcPct val="100000"/>
              </a:lnSpc>
            </a:pP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işyerlerinde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karşılaşılacak</a:t>
            </a:r>
            <a:r>
              <a:rPr sz="2600" b="1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sağlık</a:t>
            </a:r>
            <a:r>
              <a:rPr sz="2600"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onstantia"/>
                <a:cs typeface="Constantia"/>
              </a:rPr>
              <a:t>ve</a:t>
            </a:r>
            <a:r>
              <a:rPr sz="2600" b="1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güvenlik </a:t>
            </a:r>
            <a:r>
              <a:rPr sz="2600" b="1" spc="-6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riskleri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eğitimi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aldığına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dair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ellerinde 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belge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ol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b="1" spc="-5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anl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spc="-1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ş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başla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ıl</a:t>
            </a:r>
            <a:r>
              <a:rPr sz="2600" b="1" spc="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b="1" spc="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zl</a:t>
            </a:r>
            <a:r>
              <a:rPr sz="2600" b="1" spc="-1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b="1" spc="-229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874951"/>
            <a:ext cx="7423150" cy="171068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-5" dirty="0">
                <a:latin typeface="Constantia"/>
                <a:cs typeface="Constantia"/>
              </a:rPr>
              <a:t>Çalışan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Temsilcisi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spc="-20" dirty="0">
                <a:latin typeface="Constantia"/>
                <a:cs typeface="Constantia"/>
              </a:rPr>
              <a:t>İ</a:t>
            </a:r>
            <a:r>
              <a:rPr sz="2400" spc="5" dirty="0">
                <a:latin typeface="Constantia"/>
                <a:cs typeface="Constantia"/>
              </a:rPr>
              <a:t>ş</a:t>
            </a:r>
            <a:r>
              <a:rPr sz="2400" spc="-60" dirty="0">
                <a:latin typeface="Constantia"/>
                <a:cs typeface="Constantia"/>
              </a:rPr>
              <a:t>v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spc="5" dirty="0">
                <a:latin typeface="Constantia"/>
                <a:cs typeface="Constantia"/>
              </a:rPr>
              <a:t>l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,ç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lı</a:t>
            </a:r>
            <a:r>
              <a:rPr sz="2400" spc="10" dirty="0">
                <a:latin typeface="Constantia"/>
                <a:cs typeface="Constantia"/>
              </a:rPr>
              <a:t>ş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spc="5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ar</a:t>
            </a:r>
            <a:r>
              <a:rPr sz="2400" spc="-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5" dirty="0">
                <a:latin typeface="Constantia"/>
                <a:cs typeface="Constantia"/>
              </a:rPr>
              <a:t>s</a:t>
            </a:r>
            <a:r>
              <a:rPr sz="2400" spc="-5" dirty="0">
                <a:latin typeface="Constantia"/>
                <a:cs typeface="Constantia"/>
              </a:rPr>
              <a:t>ınd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çiml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s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çimle</a:t>
            </a:r>
            <a:endParaRPr sz="2400">
              <a:latin typeface="Constantia"/>
              <a:cs typeface="Constantia"/>
            </a:endParaRPr>
          </a:p>
          <a:p>
            <a:pPr marL="58419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b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li</a:t>
            </a:r>
            <a:r>
              <a:rPr sz="2400" spc="-1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len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15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diğind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atama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6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ol</a:t>
            </a:r>
            <a:r>
              <a:rPr sz="2400" spc="-25" dirty="0">
                <a:latin typeface="Constantia"/>
                <a:cs typeface="Constantia"/>
              </a:rPr>
              <a:t>u</a:t>
            </a:r>
            <a:r>
              <a:rPr sz="2400" spc="-2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t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msi</a:t>
            </a:r>
            <a:r>
              <a:rPr sz="2400" spc="5" dirty="0">
                <a:latin typeface="Constantia"/>
                <a:cs typeface="Constantia"/>
              </a:rPr>
              <a:t>l</a:t>
            </a:r>
            <a:r>
              <a:rPr sz="2400" spc="-1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6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ö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2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lendiri</a:t>
            </a:r>
            <a:r>
              <a:rPr sz="2400" spc="-229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64465">
              <a:lnSpc>
                <a:spcPct val="100000"/>
              </a:lnSpc>
              <a:spcBef>
                <a:spcPts val="580"/>
              </a:spcBef>
              <a:tabLst>
                <a:tab pos="1181100" algn="l"/>
                <a:tab pos="5185410" algn="l"/>
              </a:tabLst>
            </a:pP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2-50	çalışanı</a:t>
            </a:r>
            <a:r>
              <a:rPr sz="24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bulunan</a:t>
            </a:r>
            <a:r>
              <a:rPr sz="24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işyerlerinde	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9607" y="3722087"/>
          <a:ext cx="5465445" cy="1619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9540"/>
                <a:gridCol w="829310"/>
                <a:gridCol w="1330960"/>
                <a:gridCol w="1216025"/>
                <a:gridCol w="690245"/>
              </a:tblGrid>
              <a:tr h="372110">
                <a:tc>
                  <a:txBody>
                    <a:bodyPr/>
                    <a:lstStyle/>
                    <a:p>
                      <a:pPr marL="183515">
                        <a:lnSpc>
                          <a:spcPts val="2285"/>
                        </a:lnSpc>
                      </a:pPr>
                      <a:r>
                        <a:rPr sz="2400" spc="5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51-100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228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228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4825" algn="r">
                        <a:lnSpc>
                          <a:spcPts val="228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28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2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438150">
                <a:tc>
                  <a:txBody>
                    <a:bodyPr/>
                    <a:lstStyle/>
                    <a:p>
                      <a:pPr marL="107950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101-500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4665" algn="r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3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438150">
                <a:tc>
                  <a:txBody>
                    <a:bodyPr/>
                    <a:lstStyle/>
                    <a:p>
                      <a:pPr marL="107950">
                        <a:lnSpc>
                          <a:spcPts val="280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501-1000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280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0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6409" algn="r">
                        <a:lnSpc>
                          <a:spcPts val="280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05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4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371475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1001-2000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70534" algn="r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“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281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5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8657" y="5389245"/>
            <a:ext cx="1788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20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0</a:t>
            </a:r>
            <a:r>
              <a:rPr sz="2400" spc="10" dirty="0">
                <a:solidFill>
                  <a:srgbClr val="FF0000"/>
                </a:solidFill>
                <a:latin typeface="Constantia"/>
                <a:cs typeface="Constantia"/>
              </a:rPr>
              <a:t>1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-</a:t>
            </a:r>
            <a:r>
              <a:rPr sz="24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400" spc="-20" dirty="0">
                <a:solidFill>
                  <a:srgbClr val="FF0000"/>
                </a:solidFill>
                <a:latin typeface="Constantia"/>
                <a:cs typeface="Constantia"/>
              </a:rPr>
              <a:t>z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ri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8679" y="5389245"/>
            <a:ext cx="136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“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8906" y="5389245"/>
            <a:ext cx="136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“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0599" y="5389245"/>
            <a:ext cx="190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6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017" y="1870253"/>
            <a:ext cx="7607300" cy="39084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-10" dirty="0">
                <a:latin typeface="Constantia"/>
                <a:cs typeface="Constantia"/>
              </a:rPr>
              <a:t>İş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Sağlığı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spc="-35" dirty="0">
                <a:latin typeface="Constantia"/>
                <a:cs typeface="Constantia"/>
              </a:rPr>
              <a:t>ve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Güvenliğinin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Koordinasyonu</a:t>
            </a:r>
            <a:endParaRPr sz="2600">
              <a:latin typeface="Constantia"/>
              <a:cs typeface="Constantia"/>
            </a:endParaRPr>
          </a:p>
          <a:p>
            <a:pPr marL="48260" marR="196215" indent="-35560">
              <a:lnSpc>
                <a:spcPct val="100000"/>
              </a:lnSpc>
              <a:spcBef>
                <a:spcPts val="620"/>
              </a:spcBef>
            </a:pPr>
            <a:r>
              <a:rPr sz="2600" spc="-10" dirty="0">
                <a:latin typeface="Constantia"/>
                <a:cs typeface="Constantia"/>
              </a:rPr>
              <a:t>Birden </a:t>
            </a:r>
            <a:r>
              <a:rPr sz="2600" spc="-5" dirty="0">
                <a:latin typeface="Constantia"/>
                <a:cs typeface="Constantia"/>
              </a:rPr>
              <a:t>fazla işyerinin bulunduğu iş </a:t>
            </a:r>
            <a:r>
              <a:rPr sz="2600" spc="-10" dirty="0">
                <a:latin typeface="Constantia"/>
                <a:cs typeface="Constantia"/>
              </a:rPr>
              <a:t>merkezleri, </a:t>
            </a:r>
            <a:r>
              <a:rPr sz="2600" spc="-5" dirty="0">
                <a:latin typeface="Constantia"/>
                <a:cs typeface="Constantia"/>
              </a:rPr>
              <a:t>iş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rı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san</a:t>
            </a:r>
            <a:r>
              <a:rPr sz="2600" spc="-7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yi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</a:t>
            </a:r>
            <a:r>
              <a:rPr sz="2600" spc="-10" dirty="0">
                <a:latin typeface="Constantia"/>
                <a:cs typeface="Constantia"/>
              </a:rPr>
              <a:t>ö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eleri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eleri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gi</a:t>
            </a:r>
            <a:r>
              <a:rPr sz="2600" spc="-10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iş 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25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iğ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onus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5" dirty="0">
                <a:latin typeface="Constantia"/>
                <a:cs typeface="Constantia"/>
              </a:rPr>
              <a:t> k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nas</a:t>
            </a:r>
            <a:r>
              <a:rPr sz="2600" spc="-4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on  </a:t>
            </a:r>
            <a:r>
              <a:rPr sz="2600" spc="-15" dirty="0">
                <a:latin typeface="Constantia"/>
                <a:cs typeface="Constantia"/>
              </a:rPr>
              <a:t>yönetim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tarafından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sağlanır.</a:t>
            </a:r>
            <a:endParaRPr sz="2600">
              <a:latin typeface="Constantia"/>
              <a:cs typeface="Constantia"/>
            </a:endParaRPr>
          </a:p>
          <a:p>
            <a:pPr marL="48260" marR="5080" indent="-33020">
              <a:lnSpc>
                <a:spcPct val="100000"/>
              </a:lnSpc>
              <a:spcBef>
                <a:spcPts val="625"/>
              </a:spcBef>
            </a:pPr>
            <a:r>
              <a:rPr sz="2600" spc="-12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öneti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ş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eri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25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iğ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önün</a:t>
            </a:r>
            <a:r>
              <a:rPr sz="2600" spc="10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en  </a:t>
            </a:r>
            <a:r>
              <a:rPr sz="2600" spc="-15" dirty="0">
                <a:latin typeface="Constantia"/>
                <a:cs typeface="Constantia"/>
              </a:rPr>
              <a:t>diğer </a:t>
            </a:r>
            <a:r>
              <a:rPr sz="2600" spc="-10" dirty="0">
                <a:latin typeface="Constantia"/>
                <a:cs typeface="Constantia"/>
              </a:rPr>
              <a:t>işyerlerini etkileyecek tehlikeler </a:t>
            </a:r>
            <a:r>
              <a:rPr sz="2600" spc="-5" dirty="0">
                <a:latin typeface="Constantia"/>
                <a:cs typeface="Constantia"/>
              </a:rPr>
              <a:t>hususunda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gerekli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tedbirleri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almaları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için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işverenleri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uyarır.</a:t>
            </a:r>
            <a:endParaRPr sz="2600">
              <a:latin typeface="Constantia"/>
              <a:cs typeface="Constantia"/>
            </a:endParaRPr>
          </a:p>
          <a:p>
            <a:pPr marL="103505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Bu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uyarılara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uymayan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işverenleri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Bakanlığa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bildirir.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28712"/>
            <a:ext cx="81121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İŞ</a:t>
            </a:r>
            <a:r>
              <a:rPr sz="4400" spc="10" dirty="0"/>
              <a:t> </a:t>
            </a:r>
            <a:r>
              <a:rPr sz="4400" spc="-15" dirty="0"/>
              <a:t>SAĞLIĞI</a:t>
            </a:r>
            <a:r>
              <a:rPr sz="4400" spc="50" dirty="0"/>
              <a:t> </a:t>
            </a:r>
            <a:r>
              <a:rPr sz="4400" spc="-5" dirty="0"/>
              <a:t>VE GÜVENLİĞİ</a:t>
            </a:r>
            <a:r>
              <a:rPr sz="4400" spc="30" dirty="0"/>
              <a:t> </a:t>
            </a:r>
            <a:r>
              <a:rPr sz="4400" spc="-45" dirty="0"/>
              <a:t>KAYITLARI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324" rIns="0" bIns="0" rtlCol="0">
            <a:spAutoFit/>
          </a:bodyPr>
          <a:lstStyle/>
          <a:p>
            <a:pPr marL="232410" marR="5080" indent="-254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onstantia"/>
                <a:cs typeface="Constantia"/>
              </a:rPr>
              <a:t>Onaylı </a:t>
            </a:r>
            <a:r>
              <a:rPr b="1" dirty="0">
                <a:latin typeface="Constantia"/>
                <a:cs typeface="Constantia"/>
              </a:rPr>
              <a:t>İSG </a:t>
            </a:r>
            <a:r>
              <a:rPr b="1" spc="-5" dirty="0">
                <a:latin typeface="Constantia"/>
                <a:cs typeface="Constantia"/>
              </a:rPr>
              <a:t>Defteri: </a:t>
            </a:r>
            <a:r>
              <a:rPr spc="-15" dirty="0"/>
              <a:t>İşyeri </a:t>
            </a:r>
            <a:r>
              <a:rPr dirty="0"/>
              <a:t>hekimi </a:t>
            </a:r>
            <a:r>
              <a:rPr spc="-30" dirty="0"/>
              <a:t>ve </a:t>
            </a:r>
            <a:r>
              <a:rPr spc="-5" dirty="0"/>
              <a:t>iş </a:t>
            </a:r>
            <a:r>
              <a:rPr spc="-10" dirty="0"/>
              <a:t>güvenliği </a:t>
            </a:r>
            <a:r>
              <a:rPr spc="-5" dirty="0"/>
              <a:t> uzman</a:t>
            </a:r>
            <a:r>
              <a:rPr dirty="0"/>
              <a:t>ı</a:t>
            </a:r>
            <a:r>
              <a:rPr spc="-35" dirty="0"/>
              <a:t> </a:t>
            </a:r>
            <a:r>
              <a:rPr spc="-5" dirty="0"/>
              <a:t>ta</a:t>
            </a:r>
            <a:r>
              <a:rPr spc="-45" dirty="0"/>
              <a:t>r</a:t>
            </a:r>
            <a:r>
              <a:rPr spc="-10" dirty="0"/>
              <a:t>a</a:t>
            </a:r>
            <a:r>
              <a:rPr dirty="0"/>
              <a:t>fın</a:t>
            </a:r>
            <a:r>
              <a:rPr spc="5" dirty="0"/>
              <a:t>d</a:t>
            </a:r>
            <a:r>
              <a:rPr spc="-10" dirty="0"/>
              <a:t>a</a:t>
            </a:r>
            <a:r>
              <a:rPr dirty="0"/>
              <a:t>n</a:t>
            </a:r>
            <a:r>
              <a:rPr spc="-110" dirty="0"/>
              <a:t> </a:t>
            </a:r>
            <a:r>
              <a:rPr spc="-15" dirty="0"/>
              <a:t>y</a:t>
            </a:r>
            <a:r>
              <a:rPr spc="-10" dirty="0"/>
              <a:t>a</a:t>
            </a:r>
            <a:r>
              <a:rPr dirty="0"/>
              <a:t>p</a:t>
            </a:r>
            <a:r>
              <a:rPr spc="5" dirty="0"/>
              <a:t>ıl</a:t>
            </a:r>
            <a:r>
              <a:rPr spc="-10" dirty="0"/>
              <a:t>a</a:t>
            </a:r>
            <a:r>
              <a:rPr dirty="0"/>
              <a:t>n</a:t>
            </a:r>
            <a:r>
              <a:rPr spc="-110" dirty="0"/>
              <a:t> </a:t>
            </a:r>
            <a:r>
              <a:rPr spc="-40" dirty="0"/>
              <a:t>t</a:t>
            </a:r>
            <a:r>
              <a:rPr dirty="0"/>
              <a:t>esp</a:t>
            </a:r>
            <a:r>
              <a:rPr spc="5" dirty="0"/>
              <a:t>i</a:t>
            </a:r>
            <a:r>
              <a:rPr dirty="0"/>
              <a:t>t</a:t>
            </a:r>
            <a:r>
              <a:rPr spc="-155" dirty="0"/>
              <a:t> </a:t>
            </a:r>
            <a:r>
              <a:rPr spc="-55" dirty="0"/>
              <a:t>v</a:t>
            </a:r>
            <a:r>
              <a:rPr dirty="0"/>
              <a:t>e</a:t>
            </a:r>
            <a:r>
              <a:rPr spc="-120" dirty="0"/>
              <a:t> </a:t>
            </a:r>
            <a:r>
              <a:rPr spc="-5" dirty="0"/>
              <a:t>t</a:t>
            </a:r>
            <a:r>
              <a:rPr spc="-70" dirty="0"/>
              <a:t>a</a:t>
            </a:r>
            <a:r>
              <a:rPr dirty="0"/>
              <a:t>v</a:t>
            </a:r>
            <a:r>
              <a:rPr spc="5" dirty="0"/>
              <a:t>s</a:t>
            </a:r>
            <a:r>
              <a:rPr spc="-20" dirty="0"/>
              <a:t>i</a:t>
            </a:r>
            <a:r>
              <a:rPr spc="-55" dirty="0"/>
              <a:t>y</a:t>
            </a:r>
            <a:r>
              <a:rPr dirty="0"/>
              <a:t>eler</a:t>
            </a:r>
            <a:r>
              <a:rPr spc="-114" dirty="0"/>
              <a:t> </a:t>
            </a:r>
            <a:r>
              <a:rPr spc="-5" dirty="0"/>
              <a:t>i</a:t>
            </a:r>
            <a:r>
              <a:rPr spc="5" dirty="0"/>
              <a:t>l</a:t>
            </a:r>
            <a:r>
              <a:rPr dirty="0"/>
              <a:t>e  </a:t>
            </a:r>
            <a:r>
              <a:rPr spc="-15" dirty="0"/>
              <a:t>gerekli görülen diğer </a:t>
            </a:r>
            <a:r>
              <a:rPr spc="-5" dirty="0"/>
              <a:t>hususların yazıldığı, </a:t>
            </a:r>
            <a:r>
              <a:rPr dirty="0"/>
              <a:t>seri </a:t>
            </a:r>
            <a:r>
              <a:rPr spc="5" dirty="0"/>
              <a:t> </a:t>
            </a:r>
            <a:r>
              <a:rPr spc="-10" dirty="0"/>
              <a:t>numaralı </a:t>
            </a:r>
            <a:r>
              <a:rPr spc="-30" dirty="0"/>
              <a:t>ve </a:t>
            </a:r>
            <a:r>
              <a:rPr spc="-10" dirty="0"/>
              <a:t>sayfaları </a:t>
            </a:r>
            <a:r>
              <a:rPr spc="-5" dirty="0"/>
              <a:t>bir asıl </a:t>
            </a:r>
            <a:r>
              <a:rPr dirty="0"/>
              <a:t>iki </a:t>
            </a:r>
            <a:r>
              <a:rPr spc="-15" dirty="0"/>
              <a:t>kopyalı </a:t>
            </a:r>
            <a:r>
              <a:rPr spc="-5" dirty="0"/>
              <a:t>şekilde </a:t>
            </a:r>
            <a:r>
              <a:rPr dirty="0"/>
              <a:t> </a:t>
            </a:r>
            <a:r>
              <a:rPr spc="-5" dirty="0"/>
              <a:t>dü</a:t>
            </a:r>
            <a:r>
              <a:rPr spc="-30" dirty="0"/>
              <a:t>z</a:t>
            </a:r>
            <a:r>
              <a:rPr dirty="0"/>
              <a:t>enlen</a:t>
            </a:r>
            <a:r>
              <a:rPr spc="10" dirty="0"/>
              <a:t>m</a:t>
            </a:r>
            <a:r>
              <a:rPr spc="-5" dirty="0"/>
              <a:t>i</a:t>
            </a:r>
            <a:r>
              <a:rPr dirty="0"/>
              <a:t>ş</a:t>
            </a:r>
            <a:r>
              <a:rPr spc="-85" dirty="0"/>
              <a:t> </a:t>
            </a:r>
            <a:r>
              <a:rPr spc="-5" dirty="0"/>
              <a:t>Çal</a:t>
            </a:r>
            <a:r>
              <a:rPr dirty="0"/>
              <a:t>ış</a:t>
            </a:r>
            <a:r>
              <a:rPr spc="10" dirty="0"/>
              <a:t>m</a:t>
            </a:r>
            <a:r>
              <a:rPr dirty="0"/>
              <a:t>a</a:t>
            </a:r>
            <a:r>
              <a:rPr spc="-105" dirty="0"/>
              <a:t> </a:t>
            </a:r>
            <a:r>
              <a:rPr spc="-30" dirty="0"/>
              <a:t>İ</a:t>
            </a:r>
            <a:r>
              <a:rPr dirty="0"/>
              <a:t>ş</a:t>
            </a:r>
            <a:r>
              <a:rPr spc="-55" dirty="0"/>
              <a:t> </a:t>
            </a:r>
            <a:r>
              <a:rPr spc="-50" dirty="0"/>
              <a:t>K</a:t>
            </a:r>
            <a:r>
              <a:rPr spc="-5" dirty="0"/>
              <a:t>u</a:t>
            </a:r>
            <a:r>
              <a:rPr dirty="0"/>
              <a:t>r</a:t>
            </a:r>
            <a:r>
              <a:rPr spc="-95" dirty="0"/>
              <a:t> </a:t>
            </a:r>
            <a:r>
              <a:rPr dirty="0"/>
              <a:t>İl</a:t>
            </a:r>
            <a:r>
              <a:rPr spc="-10" dirty="0"/>
              <a:t> </a:t>
            </a:r>
            <a:r>
              <a:rPr spc="-5" dirty="0"/>
              <a:t>mü</a:t>
            </a:r>
            <a:r>
              <a:rPr spc="5" dirty="0"/>
              <a:t>d</a:t>
            </a:r>
            <a:r>
              <a:rPr spc="-5" dirty="0"/>
              <a:t>ü</a:t>
            </a:r>
            <a:r>
              <a:rPr spc="-20" dirty="0"/>
              <a:t>r</a:t>
            </a:r>
            <a:r>
              <a:rPr spc="5" dirty="0"/>
              <a:t>l</a:t>
            </a:r>
            <a:r>
              <a:rPr spc="-5" dirty="0"/>
              <a:t>üğ</a:t>
            </a:r>
            <a:r>
              <a:rPr dirty="0"/>
              <a:t>ü</a:t>
            </a:r>
            <a:r>
              <a:rPr spc="-160" dirty="0"/>
              <a:t> </a:t>
            </a:r>
            <a:r>
              <a:rPr spc="-60" dirty="0"/>
              <a:t>v</a:t>
            </a:r>
            <a:r>
              <a:rPr dirty="0"/>
              <a:t>e</a:t>
            </a:r>
            <a:r>
              <a:rPr spc="-20" dirty="0"/>
              <a:t>y</a:t>
            </a:r>
            <a:r>
              <a:rPr dirty="0"/>
              <a:t>a</a:t>
            </a:r>
            <a:r>
              <a:rPr spc="-85" dirty="0"/>
              <a:t> </a:t>
            </a:r>
            <a:r>
              <a:rPr spc="-50" dirty="0"/>
              <a:t>N</a:t>
            </a:r>
            <a:r>
              <a:rPr spc="-10" dirty="0"/>
              <a:t>o</a:t>
            </a:r>
            <a:r>
              <a:rPr spc="-40" dirty="0"/>
              <a:t>t</a:t>
            </a:r>
            <a:r>
              <a:rPr dirty="0"/>
              <a:t>er  </a:t>
            </a:r>
            <a:r>
              <a:rPr spc="-15" dirty="0"/>
              <a:t>onaylı</a:t>
            </a:r>
            <a:r>
              <a:rPr spc="-95" dirty="0"/>
              <a:t> </a:t>
            </a:r>
            <a:r>
              <a:rPr spc="-5" dirty="0"/>
              <a:t>olacak</a:t>
            </a:r>
            <a:r>
              <a:rPr spc="-105" dirty="0"/>
              <a:t> </a:t>
            </a:r>
            <a:r>
              <a:rPr spc="-30" dirty="0"/>
              <a:t>ve</a:t>
            </a:r>
            <a:r>
              <a:rPr spc="-80" dirty="0"/>
              <a:t> </a:t>
            </a:r>
            <a:r>
              <a:rPr spc="-5" dirty="0"/>
              <a:t>her</a:t>
            </a:r>
            <a:r>
              <a:rPr spc="-55" dirty="0"/>
              <a:t> </a:t>
            </a:r>
            <a:r>
              <a:rPr spc="-10" dirty="0"/>
              <a:t>işyeri</a:t>
            </a:r>
            <a:r>
              <a:rPr spc="-35" dirty="0"/>
              <a:t> </a:t>
            </a:r>
            <a:r>
              <a:rPr spc="-5" dirty="0"/>
              <a:t>için</a:t>
            </a:r>
            <a:r>
              <a:rPr spc="-110" dirty="0"/>
              <a:t> </a:t>
            </a:r>
            <a:r>
              <a:rPr spc="-20" dirty="0"/>
              <a:t>ayrı</a:t>
            </a:r>
            <a:r>
              <a:rPr spc="-10" dirty="0"/>
              <a:t> </a:t>
            </a:r>
            <a:r>
              <a:rPr spc="-5" dirty="0"/>
              <a:t>tutulacak.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5" y="4643436"/>
            <a:ext cx="1629637" cy="1811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25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6497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İŞ</a:t>
            </a:r>
            <a:r>
              <a:rPr spc="-25" dirty="0"/>
              <a:t> </a:t>
            </a:r>
            <a:r>
              <a:rPr spc="-10" dirty="0"/>
              <a:t>SAĞLIĞI</a:t>
            </a:r>
            <a:r>
              <a:rPr spc="-20" dirty="0"/>
              <a:t> </a:t>
            </a:r>
            <a:r>
              <a:rPr spc="-5" dirty="0"/>
              <a:t>VE</a:t>
            </a:r>
            <a:r>
              <a:rPr spc="-25" dirty="0"/>
              <a:t> </a:t>
            </a:r>
            <a:r>
              <a:rPr dirty="0"/>
              <a:t>GÜVENLİĞİ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57" y="1948878"/>
            <a:ext cx="7987665" cy="343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100"/>
              </a:spcBef>
            </a:pPr>
            <a:r>
              <a:rPr sz="2600" b="1" spc="-160" dirty="0">
                <a:latin typeface="Constantia"/>
                <a:cs typeface="Constantia"/>
              </a:rPr>
              <a:t>T</a:t>
            </a:r>
            <a:r>
              <a:rPr sz="2600" b="1" spc="5" dirty="0">
                <a:latin typeface="Constantia"/>
                <a:cs typeface="Constantia"/>
              </a:rPr>
              <a:t>ü</a:t>
            </a:r>
            <a:r>
              <a:rPr sz="2600" b="1" spc="-30" dirty="0">
                <a:latin typeface="Constantia"/>
                <a:cs typeface="Constantia"/>
              </a:rPr>
              <a:t>r</a:t>
            </a:r>
            <a:r>
              <a:rPr sz="2600" b="1" spc="-5" dirty="0">
                <a:latin typeface="Constantia"/>
                <a:cs typeface="Constantia"/>
              </a:rPr>
              <a:t>k</a:t>
            </a:r>
            <a:r>
              <a:rPr sz="2600" b="1" spc="-30" dirty="0">
                <a:latin typeface="Constantia"/>
                <a:cs typeface="Constantia"/>
              </a:rPr>
              <a:t>i</a:t>
            </a:r>
            <a:r>
              <a:rPr sz="2600" b="1" spc="-55" dirty="0">
                <a:latin typeface="Constantia"/>
                <a:cs typeface="Constantia"/>
              </a:rPr>
              <a:t>y</a:t>
            </a:r>
            <a:r>
              <a:rPr sz="2600" b="1" spc="-40" dirty="0">
                <a:latin typeface="Constantia"/>
                <a:cs typeface="Constantia"/>
              </a:rPr>
              <a:t>e</a:t>
            </a:r>
            <a:r>
              <a:rPr sz="2600" b="1" spc="-170" dirty="0">
                <a:latin typeface="Constantia"/>
                <a:cs typeface="Constantia"/>
              </a:rPr>
              <a:t>’</a:t>
            </a:r>
            <a:r>
              <a:rPr sz="2600" b="1" spc="-5" dirty="0">
                <a:latin typeface="Constantia"/>
                <a:cs typeface="Constantia"/>
              </a:rPr>
              <a:t>d</a:t>
            </a:r>
            <a:r>
              <a:rPr sz="2600" b="1" dirty="0">
                <a:latin typeface="Constantia"/>
                <a:cs typeface="Constantia"/>
              </a:rPr>
              <a:t>e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</a:t>
            </a:r>
            <a:r>
              <a:rPr sz="2600" b="1" spc="-5" dirty="0">
                <a:latin typeface="Constantia"/>
                <a:cs typeface="Constantia"/>
              </a:rPr>
              <a:t>G</a:t>
            </a:r>
            <a:r>
              <a:rPr sz="2600" b="1" dirty="0">
                <a:latin typeface="Constantia"/>
                <a:cs typeface="Constantia"/>
              </a:rPr>
              <a:t>K</a:t>
            </a:r>
            <a:r>
              <a:rPr sz="2600" b="1" spc="-3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k</a:t>
            </a:r>
            <a:r>
              <a:rPr sz="2600" b="1" spc="-65" dirty="0">
                <a:latin typeface="Constantia"/>
                <a:cs typeface="Constantia"/>
              </a:rPr>
              <a:t>a</a:t>
            </a:r>
            <a:r>
              <a:rPr sz="2600" b="1" spc="-5" dirty="0">
                <a:latin typeface="Constantia"/>
                <a:cs typeface="Constantia"/>
              </a:rPr>
              <a:t>yı</a:t>
            </a:r>
            <a:r>
              <a:rPr sz="2600" b="1" dirty="0">
                <a:latin typeface="Constantia"/>
                <a:cs typeface="Constantia"/>
              </a:rPr>
              <a:t>t</a:t>
            </a:r>
            <a:r>
              <a:rPr sz="2600" b="1" spc="-5" dirty="0">
                <a:latin typeface="Constantia"/>
                <a:cs typeface="Constantia"/>
              </a:rPr>
              <a:t>l</a:t>
            </a:r>
            <a:r>
              <a:rPr sz="2600" b="1" dirty="0">
                <a:latin typeface="Constantia"/>
                <a:cs typeface="Constantia"/>
              </a:rPr>
              <a:t>a</a:t>
            </a:r>
            <a:r>
              <a:rPr sz="2600" b="1" spc="-15" dirty="0">
                <a:latin typeface="Constantia"/>
                <a:cs typeface="Constantia"/>
              </a:rPr>
              <a:t>r</a:t>
            </a:r>
            <a:r>
              <a:rPr sz="2600" b="1" dirty="0">
                <a:latin typeface="Constantia"/>
                <a:cs typeface="Constantia"/>
              </a:rPr>
              <a:t>ı</a:t>
            </a:r>
            <a:r>
              <a:rPr sz="2600" b="1" spc="-10" dirty="0">
                <a:latin typeface="Constantia"/>
                <a:cs typeface="Constantia"/>
              </a:rPr>
              <a:t>n</a:t>
            </a:r>
            <a:r>
              <a:rPr sz="2600" b="1" dirty="0">
                <a:latin typeface="Constantia"/>
                <a:cs typeface="Constantia"/>
              </a:rPr>
              <a:t>a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60" dirty="0">
                <a:latin typeface="Constantia"/>
                <a:cs typeface="Constantia"/>
              </a:rPr>
              <a:t>g</a:t>
            </a:r>
            <a:r>
              <a:rPr sz="2600" b="1" dirty="0">
                <a:latin typeface="Constantia"/>
                <a:cs typeface="Constantia"/>
              </a:rPr>
              <a:t>ö</a:t>
            </a:r>
            <a:r>
              <a:rPr sz="2600" b="1" spc="-50" dirty="0">
                <a:latin typeface="Constantia"/>
                <a:cs typeface="Constantia"/>
              </a:rPr>
              <a:t>r</a:t>
            </a:r>
            <a:r>
              <a:rPr sz="2600" b="1" dirty="0">
                <a:latin typeface="Constantia"/>
                <a:cs typeface="Constantia"/>
              </a:rPr>
              <a:t>e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;</a:t>
            </a:r>
            <a:endParaRPr sz="2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 dirty="0">
              <a:latin typeface="Constantia"/>
              <a:cs typeface="Constantia"/>
            </a:endParaRPr>
          </a:p>
          <a:p>
            <a:pPr marL="287020" marR="167005" indent="-274320">
              <a:lnSpc>
                <a:spcPct val="100000"/>
              </a:lnSpc>
            </a:pPr>
            <a:r>
              <a:rPr sz="26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Türkiye’de</a:t>
            </a:r>
            <a:r>
              <a:rPr sz="2600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İş</a:t>
            </a:r>
            <a:r>
              <a:rPr sz="26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Kazalarının</a:t>
            </a:r>
            <a:r>
              <a:rPr sz="2600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%</a:t>
            </a:r>
            <a:r>
              <a:rPr sz="2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83’</a:t>
            </a:r>
            <a:r>
              <a:rPr sz="2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ü</a:t>
            </a:r>
            <a:r>
              <a:rPr sz="26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1-249 </a:t>
            </a:r>
            <a:r>
              <a:rPr sz="2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kişi</a:t>
            </a:r>
            <a:r>
              <a:rPr sz="2600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arasında</a:t>
            </a:r>
            <a:r>
              <a:rPr sz="2600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işçi </a:t>
            </a:r>
            <a:r>
              <a:rPr sz="2600" spc="-6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çalıştıran</a:t>
            </a:r>
            <a:r>
              <a:rPr sz="2600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KOBİ’</a:t>
            </a:r>
            <a:r>
              <a:rPr sz="26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lerde</a:t>
            </a:r>
            <a:r>
              <a:rPr sz="2600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meydana</a:t>
            </a:r>
            <a:r>
              <a:rPr sz="2600" u="sng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gelmektedir.</a:t>
            </a:r>
            <a:endParaRPr sz="2600" dirty="0">
              <a:latin typeface="Constantia"/>
              <a:cs typeface="Constantia"/>
            </a:endParaRPr>
          </a:p>
          <a:p>
            <a:pPr marL="287020" marR="5080" indent="-25400">
              <a:lnSpc>
                <a:spcPct val="100000"/>
              </a:lnSpc>
              <a:spcBef>
                <a:spcPts val="620"/>
              </a:spcBef>
              <a:tabLst>
                <a:tab pos="3538854" algn="l"/>
                <a:tab pos="4188460" algn="l"/>
                <a:tab pos="5123180" algn="l"/>
              </a:tabLst>
            </a:pPr>
            <a:r>
              <a:rPr sz="2600" spc="-25" dirty="0">
                <a:latin typeface="Constantia"/>
                <a:cs typeface="Constantia"/>
              </a:rPr>
              <a:t>İ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</a:t>
            </a:r>
            <a:r>
              <a:rPr sz="2600" spc="-15" dirty="0">
                <a:latin typeface="Constantia"/>
                <a:cs typeface="Constantia"/>
              </a:rPr>
              <a:t>z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sı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es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ek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spc="5" dirty="0">
                <a:latin typeface="Constantia"/>
                <a:cs typeface="Constantia"/>
              </a:rPr>
              <a:t>kl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el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10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ek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olan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ü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  </a:t>
            </a:r>
            <a:r>
              <a:rPr sz="2600" spc="-5" dirty="0">
                <a:latin typeface="Constantia"/>
                <a:cs typeface="Constantia"/>
              </a:rPr>
              <a:t>ekonomilerine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GSMH’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nın	% </a:t>
            </a:r>
            <a:r>
              <a:rPr sz="2600" spc="-30" dirty="0">
                <a:latin typeface="Constantia"/>
                <a:cs typeface="Constantia"/>
              </a:rPr>
              <a:t>4’ü	</a:t>
            </a:r>
            <a:r>
              <a:rPr sz="2600" spc="-5" dirty="0">
                <a:latin typeface="Constantia"/>
                <a:cs typeface="Constantia"/>
              </a:rPr>
              <a:t>kadar </a:t>
            </a:r>
            <a:r>
              <a:rPr sz="2600" spc="-15" dirty="0">
                <a:latin typeface="Constantia"/>
                <a:cs typeface="Constantia"/>
              </a:rPr>
              <a:t>kayıp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erme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edi</a:t>
            </a:r>
            <a:r>
              <a:rPr sz="2600" spc="-21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.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Bu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k</a:t>
            </a:r>
            <a:r>
              <a:rPr sz="2600" spc="-7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p	</a:t>
            </a:r>
            <a:r>
              <a:rPr sz="2600" spc="-15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ü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İK</a:t>
            </a:r>
            <a:r>
              <a:rPr sz="26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eri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eri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600" spc="-1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60" dirty="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ö</a:t>
            </a:r>
            <a:r>
              <a:rPr sz="2600" spc="-4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 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201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0</a:t>
            </a:r>
            <a:r>
              <a:rPr sz="26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ı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44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m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il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spc="-1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22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9614" y="1032192"/>
            <a:ext cx="553910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İDARİ</a:t>
            </a:r>
            <a:r>
              <a:rPr spc="-40" dirty="0"/>
              <a:t> </a:t>
            </a:r>
            <a:r>
              <a:rPr spc="-95" dirty="0"/>
              <a:t>PARA</a:t>
            </a:r>
            <a:r>
              <a:rPr spc="-50" dirty="0"/>
              <a:t> </a:t>
            </a:r>
            <a:r>
              <a:rPr spc="-5" dirty="0"/>
              <a:t>CEZALARI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1928876"/>
            <a:ext cx="8639175" cy="431952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814" y="1032192"/>
            <a:ext cx="553466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İDARİ</a:t>
            </a:r>
            <a:r>
              <a:rPr spc="-60" dirty="0"/>
              <a:t> </a:t>
            </a:r>
            <a:r>
              <a:rPr spc="-90" dirty="0"/>
              <a:t>PARA</a:t>
            </a:r>
            <a:r>
              <a:rPr spc="-50" dirty="0"/>
              <a:t> </a:t>
            </a:r>
            <a:r>
              <a:rPr spc="-10" dirty="0"/>
              <a:t>CEZALARI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1935162"/>
            <a:ext cx="8500999" cy="45656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İDARİ</a:t>
            </a:r>
            <a:r>
              <a:rPr spc="-30" dirty="0"/>
              <a:t> </a:t>
            </a:r>
            <a:r>
              <a:rPr spc="-95" dirty="0"/>
              <a:t>PARA</a:t>
            </a:r>
            <a:r>
              <a:rPr spc="-65" dirty="0"/>
              <a:t> </a:t>
            </a:r>
            <a:r>
              <a:rPr spc="-10" dirty="0"/>
              <a:t>CEZALARI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7187" y="1928748"/>
            <a:ext cx="8629650" cy="4215130"/>
            <a:chOff x="357187" y="1928748"/>
            <a:chExt cx="8629650" cy="4215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87" y="1928748"/>
              <a:ext cx="8629650" cy="21240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87" y="4000500"/>
              <a:ext cx="8629650" cy="2143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İDARİ</a:t>
            </a:r>
            <a:r>
              <a:rPr spc="-30" dirty="0"/>
              <a:t> </a:t>
            </a:r>
            <a:r>
              <a:rPr spc="-95" dirty="0"/>
              <a:t>PARA</a:t>
            </a:r>
            <a:r>
              <a:rPr spc="-65" dirty="0"/>
              <a:t> </a:t>
            </a:r>
            <a:r>
              <a:rPr spc="-10" dirty="0"/>
              <a:t>CEZALARI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000186"/>
            <a:ext cx="8643874" cy="450062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İDARİ</a:t>
            </a:r>
            <a:r>
              <a:rPr spc="-30" dirty="0"/>
              <a:t> </a:t>
            </a:r>
            <a:r>
              <a:rPr spc="-95" dirty="0"/>
              <a:t>PARA</a:t>
            </a:r>
            <a:r>
              <a:rPr spc="-65" dirty="0"/>
              <a:t> </a:t>
            </a:r>
            <a:r>
              <a:rPr spc="-10" dirty="0"/>
              <a:t>CEZALARI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2143125"/>
            <a:ext cx="8500999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1214500"/>
            <a:ext cx="3624326" cy="54561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5" y="1214500"/>
            <a:ext cx="4608576" cy="56434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0339" y="480059"/>
            <a:ext cx="6522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1F5F"/>
                </a:solidFill>
              </a:rPr>
              <a:t>İŞ</a:t>
            </a:r>
            <a:r>
              <a:rPr sz="4000" spc="-20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KAZALARI</a:t>
            </a:r>
            <a:r>
              <a:rPr sz="4000" spc="-45" dirty="0">
                <a:solidFill>
                  <a:srgbClr val="001F5F"/>
                </a:solidFill>
              </a:rPr>
              <a:t> </a:t>
            </a:r>
            <a:r>
              <a:rPr sz="4000" spc="-5" dirty="0">
                <a:solidFill>
                  <a:srgbClr val="001F5F"/>
                </a:solidFill>
              </a:rPr>
              <a:t>MALİYET</a:t>
            </a:r>
            <a:r>
              <a:rPr sz="4000" spc="-25" dirty="0">
                <a:solidFill>
                  <a:srgbClr val="001F5F"/>
                </a:solidFill>
              </a:rPr>
              <a:t> </a:t>
            </a:r>
            <a:r>
              <a:rPr sz="4000" spc="-50" dirty="0">
                <a:solidFill>
                  <a:srgbClr val="001F5F"/>
                </a:solidFill>
              </a:rPr>
              <a:t>AYSBERGİ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54570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KANUNUN</a:t>
            </a:r>
            <a:r>
              <a:rPr spc="-25" dirty="0"/>
              <a:t> </a:t>
            </a:r>
            <a:r>
              <a:rPr spc="-5" dirty="0"/>
              <a:t>TEMEL</a:t>
            </a:r>
            <a:r>
              <a:rPr spc="-50" dirty="0"/>
              <a:t> </a:t>
            </a:r>
            <a:r>
              <a:rPr spc="-40" dirty="0"/>
              <a:t>YAKLAŞIMI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4529" y="2426964"/>
            <a:ext cx="6331585" cy="258699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579120" indent="-546735">
              <a:lnSpc>
                <a:spcPct val="100000"/>
              </a:lnSpc>
              <a:spcBef>
                <a:spcPts val="980"/>
              </a:spcBef>
              <a:buAutoNum type="arabicPlain"/>
              <a:tabLst>
                <a:tab pos="578485" algn="l"/>
                <a:tab pos="579120" algn="l"/>
              </a:tabLst>
            </a:pPr>
            <a:r>
              <a:rPr sz="3600" b="1" spc="-5" dirty="0">
                <a:solidFill>
                  <a:srgbClr val="FF0000"/>
                </a:solidFill>
                <a:latin typeface="Constantia"/>
                <a:cs typeface="Constantia"/>
              </a:rPr>
              <a:t>ÖNLEYİCİ</a:t>
            </a:r>
            <a:r>
              <a:rPr sz="36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Constantia"/>
                <a:cs typeface="Constantia"/>
              </a:rPr>
              <a:t>YAKLAŞIM</a:t>
            </a:r>
            <a:endParaRPr sz="3600">
              <a:latin typeface="Constantia"/>
              <a:cs typeface="Constantia"/>
            </a:endParaRPr>
          </a:p>
          <a:p>
            <a:pPr marL="990600">
              <a:lnSpc>
                <a:spcPct val="100000"/>
              </a:lnSpc>
              <a:spcBef>
                <a:spcPts val="780"/>
              </a:spcBef>
            </a:pPr>
            <a:r>
              <a:rPr sz="3200" b="1" spc="-15" dirty="0">
                <a:solidFill>
                  <a:srgbClr val="3A4658"/>
                </a:solidFill>
                <a:latin typeface="Constantia"/>
                <a:cs typeface="Constantia"/>
              </a:rPr>
              <a:t>(OLMADAN</a:t>
            </a:r>
            <a:r>
              <a:rPr sz="3200" b="1" spc="-65" dirty="0">
                <a:solidFill>
                  <a:srgbClr val="3A4658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3A4658"/>
                </a:solidFill>
                <a:latin typeface="Constantia"/>
                <a:cs typeface="Constantia"/>
              </a:rPr>
              <a:t>ÖNLE)</a:t>
            </a:r>
            <a:endParaRPr sz="3200">
              <a:latin typeface="Constantia"/>
              <a:cs typeface="Constantia"/>
            </a:endParaRPr>
          </a:p>
          <a:p>
            <a:pPr marL="673100" indent="-602615">
              <a:lnSpc>
                <a:spcPct val="100000"/>
              </a:lnSpc>
              <a:spcBef>
                <a:spcPts val="840"/>
              </a:spcBef>
              <a:buAutoNum type="arabicPlain" startAt="2"/>
              <a:tabLst>
                <a:tab pos="672465" algn="l"/>
                <a:tab pos="673100" algn="l"/>
              </a:tabLst>
            </a:pPr>
            <a:r>
              <a:rPr sz="3600" b="1" spc="-5" dirty="0">
                <a:solidFill>
                  <a:srgbClr val="FF0000"/>
                </a:solidFill>
                <a:latin typeface="Constantia"/>
                <a:cs typeface="Constantia"/>
              </a:rPr>
              <a:t>GÜVENLİK</a:t>
            </a:r>
            <a:r>
              <a:rPr sz="36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600" b="1" spc="-50" dirty="0">
                <a:solidFill>
                  <a:srgbClr val="FF0000"/>
                </a:solidFill>
                <a:latin typeface="Constantia"/>
                <a:cs typeface="Constantia"/>
              </a:rPr>
              <a:t>KÜLTÜRÜ</a:t>
            </a:r>
            <a:endParaRPr sz="3600">
              <a:latin typeface="Constantia"/>
              <a:cs typeface="Constantia"/>
            </a:endParaRPr>
          </a:p>
          <a:p>
            <a:pPr marL="711200" indent="-698500">
              <a:lnSpc>
                <a:spcPct val="100000"/>
              </a:lnSpc>
              <a:spcBef>
                <a:spcPts val="865"/>
              </a:spcBef>
              <a:buAutoNum type="arabicPlain" startAt="2"/>
              <a:tabLst>
                <a:tab pos="710565" algn="l"/>
                <a:tab pos="711200" algn="l"/>
              </a:tabLst>
            </a:pPr>
            <a:r>
              <a:rPr sz="3600" b="1" spc="-5" dirty="0">
                <a:solidFill>
                  <a:srgbClr val="FF0000"/>
                </a:solidFill>
                <a:latin typeface="Constantia"/>
                <a:cs typeface="Constantia"/>
              </a:rPr>
              <a:t>RİSK</a:t>
            </a:r>
            <a:r>
              <a:rPr sz="36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600" b="1" spc="-15" dirty="0">
                <a:solidFill>
                  <a:srgbClr val="FF0000"/>
                </a:solidFill>
                <a:latin typeface="Constantia"/>
                <a:cs typeface="Constantia"/>
              </a:rPr>
              <a:t>DEĞERLENDİRMESİ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3209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YENİ</a:t>
            </a:r>
            <a:r>
              <a:rPr spc="-20" dirty="0"/>
              <a:t> </a:t>
            </a:r>
            <a:r>
              <a:rPr spc="-40" dirty="0"/>
              <a:t>KAVRAM </a:t>
            </a:r>
            <a:r>
              <a:rPr spc="-5" dirty="0"/>
              <a:t>VE</a:t>
            </a:r>
            <a:r>
              <a:rPr spc="-20" dirty="0"/>
              <a:t> </a:t>
            </a:r>
            <a:r>
              <a:rPr spc="-50" dirty="0"/>
              <a:t>TANIMLAR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324" rIns="0" bIns="0" rtlCol="0">
            <a:spAutoFit/>
          </a:bodyPr>
          <a:lstStyle/>
          <a:p>
            <a:pPr marL="232410" marR="222250" indent="-3556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onstantia"/>
                <a:cs typeface="Constantia"/>
              </a:rPr>
              <a:t>ÇALIŞAN : </a:t>
            </a:r>
            <a:r>
              <a:rPr spc="-15" dirty="0"/>
              <a:t>Kendi </a:t>
            </a:r>
            <a:r>
              <a:rPr spc="-20" dirty="0"/>
              <a:t>özel </a:t>
            </a:r>
            <a:r>
              <a:rPr spc="-5" dirty="0"/>
              <a:t>kanunlarındaki </a:t>
            </a:r>
            <a:r>
              <a:rPr dirty="0"/>
              <a:t>statülerine </a:t>
            </a:r>
            <a:r>
              <a:rPr spc="5" dirty="0"/>
              <a:t> </a:t>
            </a:r>
            <a:r>
              <a:rPr spc="-5" dirty="0"/>
              <a:t>bakılmaksızın</a:t>
            </a:r>
            <a:r>
              <a:rPr spc="-40" dirty="0"/>
              <a:t> </a:t>
            </a:r>
            <a:r>
              <a:rPr spc="-5" dirty="0">
                <a:solidFill>
                  <a:srgbClr val="FF0000"/>
                </a:solidFill>
              </a:rPr>
              <a:t>kamu</a:t>
            </a:r>
            <a:r>
              <a:rPr spc="-13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veya</a:t>
            </a:r>
            <a:r>
              <a:rPr spc="-14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özel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işyerlerinde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istihdam </a:t>
            </a:r>
            <a:r>
              <a:rPr spc="-6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edilen</a:t>
            </a:r>
            <a:r>
              <a:rPr spc="-120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gerçek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kişi.</a:t>
            </a:r>
          </a:p>
          <a:p>
            <a:pPr marL="232410" marR="34290" indent="55880">
              <a:lnSpc>
                <a:spcPct val="110000"/>
              </a:lnSpc>
              <a:spcBef>
                <a:spcPts val="310"/>
              </a:spcBef>
            </a:pPr>
            <a:r>
              <a:rPr b="1" spc="-5" dirty="0">
                <a:latin typeface="Constantia"/>
                <a:cs typeface="Constantia"/>
              </a:rPr>
              <a:t>İŞVEREN </a:t>
            </a:r>
            <a:r>
              <a:rPr b="1" dirty="0">
                <a:latin typeface="Constantia"/>
                <a:cs typeface="Constantia"/>
              </a:rPr>
              <a:t>: </a:t>
            </a:r>
            <a:r>
              <a:rPr spc="-5" dirty="0"/>
              <a:t>Çalışan istihdam </a:t>
            </a:r>
            <a:r>
              <a:rPr dirty="0"/>
              <a:t>eden </a:t>
            </a:r>
            <a:r>
              <a:rPr spc="-30" dirty="0"/>
              <a:t>gerçek </a:t>
            </a:r>
            <a:r>
              <a:rPr spc="-20" dirty="0"/>
              <a:t>veya </a:t>
            </a:r>
            <a:r>
              <a:rPr spc="-10" dirty="0"/>
              <a:t>tüzel </a:t>
            </a:r>
            <a:r>
              <a:rPr spc="-5" dirty="0"/>
              <a:t> </a:t>
            </a:r>
            <a:r>
              <a:rPr dirty="0"/>
              <a:t>kişi</a:t>
            </a:r>
            <a:r>
              <a:rPr spc="-110" dirty="0"/>
              <a:t> </a:t>
            </a:r>
            <a:r>
              <a:rPr spc="-10" dirty="0"/>
              <a:t>yahut</a:t>
            </a:r>
            <a:r>
              <a:rPr spc="-85" dirty="0"/>
              <a:t> </a:t>
            </a:r>
            <a:r>
              <a:rPr spc="-10" dirty="0">
                <a:solidFill>
                  <a:srgbClr val="FF0000"/>
                </a:solidFill>
              </a:rPr>
              <a:t>tüzel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kişiliği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olmayan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kurum</a:t>
            </a:r>
            <a:r>
              <a:rPr spc="-14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ve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kuruluşlar. </a:t>
            </a:r>
            <a:r>
              <a:rPr spc="-635" dirty="0">
                <a:solidFill>
                  <a:srgbClr val="FF0000"/>
                </a:solidFill>
              </a:rPr>
              <a:t> </a:t>
            </a:r>
            <a:r>
              <a:rPr b="1" dirty="0">
                <a:latin typeface="Constantia"/>
                <a:cs typeface="Constantia"/>
              </a:rPr>
              <a:t>İŞ</a:t>
            </a:r>
            <a:r>
              <a:rPr b="1" spc="10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KAZA</a:t>
            </a:r>
            <a:r>
              <a:rPr b="1" spc="15" dirty="0">
                <a:latin typeface="Constantia"/>
                <a:cs typeface="Constantia"/>
              </a:rPr>
              <a:t>S</a:t>
            </a:r>
            <a:r>
              <a:rPr b="1" dirty="0">
                <a:latin typeface="Constantia"/>
                <a:cs typeface="Constantia"/>
              </a:rPr>
              <a:t>I:</a:t>
            </a:r>
            <a:r>
              <a:rPr b="1" spc="-25" dirty="0">
                <a:latin typeface="Constantia"/>
                <a:cs typeface="Constantia"/>
              </a:rPr>
              <a:t> </a:t>
            </a:r>
            <a:r>
              <a:rPr spc="-25" dirty="0"/>
              <a:t>İ</a:t>
            </a:r>
            <a:r>
              <a:rPr dirty="0"/>
              <a:t>ş</a:t>
            </a:r>
            <a:r>
              <a:rPr spc="-45" dirty="0"/>
              <a:t>y</a:t>
            </a:r>
            <a:r>
              <a:rPr dirty="0"/>
              <a:t>eri</a:t>
            </a:r>
            <a:r>
              <a:rPr spc="5" dirty="0"/>
              <a:t>n</a:t>
            </a:r>
            <a:r>
              <a:rPr spc="-5" dirty="0"/>
              <a:t>d</a:t>
            </a:r>
            <a:r>
              <a:rPr dirty="0"/>
              <a:t>e</a:t>
            </a:r>
            <a:r>
              <a:rPr spc="-155" dirty="0"/>
              <a:t> </a:t>
            </a:r>
            <a:r>
              <a:rPr spc="-55" dirty="0"/>
              <a:t>v</a:t>
            </a:r>
            <a:r>
              <a:rPr dirty="0"/>
              <a:t>e</a:t>
            </a:r>
            <a:r>
              <a:rPr spc="-20" dirty="0"/>
              <a:t>y</a:t>
            </a:r>
            <a:r>
              <a:rPr dirty="0"/>
              <a:t>a</a:t>
            </a:r>
            <a:r>
              <a:rPr spc="-85" dirty="0"/>
              <a:t> </a:t>
            </a:r>
            <a:r>
              <a:rPr spc="-5" dirty="0"/>
              <a:t>i</a:t>
            </a:r>
            <a:r>
              <a:rPr spc="5" dirty="0"/>
              <a:t>ş</a:t>
            </a:r>
            <a:r>
              <a:rPr spc="-5" dirty="0"/>
              <a:t>i</a:t>
            </a:r>
            <a:r>
              <a:rPr dirty="0"/>
              <a:t>n</a:t>
            </a:r>
            <a:r>
              <a:rPr spc="-125" dirty="0"/>
              <a:t> </a:t>
            </a:r>
            <a:r>
              <a:rPr spc="5" dirty="0"/>
              <a:t>y</a:t>
            </a:r>
            <a:r>
              <a:rPr spc="-5" dirty="0"/>
              <a:t>ürüt</a:t>
            </a:r>
            <a:r>
              <a:rPr dirty="0"/>
              <a:t>ümü</a:t>
            </a:r>
            <a:r>
              <a:rPr spc="-95" dirty="0"/>
              <a:t> </a:t>
            </a:r>
            <a:r>
              <a:rPr spc="-5" dirty="0"/>
              <a:t>nede</a:t>
            </a:r>
            <a:r>
              <a:rPr spc="5" dirty="0"/>
              <a:t>n</a:t>
            </a:r>
            <a:r>
              <a:rPr spc="-20" dirty="0"/>
              <a:t>i</a:t>
            </a:r>
            <a:r>
              <a:rPr spc="-15" dirty="0"/>
              <a:t>y</a:t>
            </a:r>
            <a:r>
              <a:rPr spc="5" dirty="0"/>
              <a:t>l</a:t>
            </a:r>
            <a:r>
              <a:rPr dirty="0"/>
              <a:t>e</a:t>
            </a:r>
          </a:p>
          <a:p>
            <a:pPr marL="287655" marR="5080">
              <a:lnSpc>
                <a:spcPts val="3760"/>
              </a:lnSpc>
              <a:spcBef>
                <a:spcPts val="85"/>
              </a:spcBef>
            </a:pPr>
            <a:r>
              <a:rPr spc="-5" dirty="0"/>
              <a:t>me</a:t>
            </a:r>
            <a:r>
              <a:rPr spc="-55" dirty="0"/>
              <a:t>y</a:t>
            </a:r>
            <a:r>
              <a:rPr spc="-5" dirty="0"/>
              <a:t>dan</a:t>
            </a:r>
            <a:r>
              <a:rPr dirty="0"/>
              <a:t>a</a:t>
            </a:r>
            <a:r>
              <a:rPr spc="-145" dirty="0"/>
              <a:t> </a:t>
            </a:r>
            <a:r>
              <a:rPr spc="-65" dirty="0"/>
              <a:t>g</a:t>
            </a:r>
            <a:r>
              <a:rPr dirty="0"/>
              <a:t>elen,</a:t>
            </a:r>
            <a:r>
              <a:rPr spc="-80" dirty="0"/>
              <a:t> </a:t>
            </a:r>
            <a:r>
              <a:rPr spc="-10" dirty="0"/>
              <a:t>ö</a:t>
            </a:r>
            <a:r>
              <a:rPr spc="5" dirty="0"/>
              <a:t>l</a:t>
            </a:r>
            <a:r>
              <a:rPr spc="-5" dirty="0"/>
              <a:t>üm</a:t>
            </a:r>
            <a:r>
              <a:rPr dirty="0"/>
              <a:t>e</a:t>
            </a:r>
            <a:r>
              <a:rPr spc="-140" dirty="0"/>
              <a:t> </a:t>
            </a:r>
            <a:r>
              <a:rPr dirty="0"/>
              <a:t>se</a:t>
            </a:r>
            <a:r>
              <a:rPr spc="-10" dirty="0"/>
              <a:t>b</a:t>
            </a:r>
            <a:r>
              <a:rPr dirty="0"/>
              <a:t>e</a:t>
            </a:r>
            <a:r>
              <a:rPr spc="-20" dirty="0"/>
              <a:t>bi</a:t>
            </a:r>
            <a:r>
              <a:rPr spc="-55" dirty="0"/>
              <a:t>y</a:t>
            </a:r>
            <a:r>
              <a:rPr dirty="0"/>
              <a:t>et</a:t>
            </a:r>
            <a:r>
              <a:rPr spc="-140" dirty="0"/>
              <a:t> </a:t>
            </a:r>
            <a:r>
              <a:rPr spc="-60" dirty="0"/>
              <a:t>v</a:t>
            </a:r>
            <a:r>
              <a:rPr dirty="0"/>
              <a:t>e</a:t>
            </a:r>
            <a:r>
              <a:rPr spc="-45" dirty="0"/>
              <a:t>r</a:t>
            </a:r>
            <a:r>
              <a:rPr dirty="0"/>
              <a:t>en</a:t>
            </a:r>
            <a:r>
              <a:rPr spc="-114" dirty="0"/>
              <a:t> </a:t>
            </a:r>
            <a:r>
              <a:rPr spc="-60" dirty="0"/>
              <a:t>v</a:t>
            </a:r>
            <a:r>
              <a:rPr dirty="0"/>
              <a:t>e</a:t>
            </a:r>
            <a:r>
              <a:rPr spc="-20" dirty="0"/>
              <a:t>y</a:t>
            </a:r>
            <a:r>
              <a:rPr dirty="0"/>
              <a:t>a</a:t>
            </a:r>
            <a:r>
              <a:rPr spc="-165" dirty="0"/>
              <a:t> </a:t>
            </a:r>
            <a:r>
              <a:rPr dirty="0"/>
              <a:t>vücut  </a:t>
            </a:r>
            <a:r>
              <a:rPr spc="-5" dirty="0"/>
              <a:t>bütünlüğünü</a:t>
            </a:r>
            <a:r>
              <a:rPr spc="-105" dirty="0"/>
              <a:t> </a:t>
            </a:r>
            <a:r>
              <a:rPr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ruhen</a:t>
            </a:r>
            <a:r>
              <a:rPr u="sng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ya</a:t>
            </a:r>
            <a:r>
              <a:rPr u="sng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da</a:t>
            </a:r>
            <a:r>
              <a:rPr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bedenen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25" dirty="0"/>
              <a:t>özre</a:t>
            </a:r>
            <a:r>
              <a:rPr spc="-85" dirty="0"/>
              <a:t> </a:t>
            </a:r>
            <a:r>
              <a:rPr spc="-10" dirty="0"/>
              <a:t>uğratan</a:t>
            </a:r>
            <a:r>
              <a:rPr spc="-125" dirty="0"/>
              <a:t> </a:t>
            </a:r>
            <a:r>
              <a:rPr spc="-65" dirty="0"/>
              <a:t>olay.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2192"/>
            <a:ext cx="73209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YENİ</a:t>
            </a:r>
            <a:r>
              <a:rPr spc="-20" dirty="0"/>
              <a:t> </a:t>
            </a:r>
            <a:r>
              <a:rPr spc="-40" dirty="0"/>
              <a:t>KAVRAM </a:t>
            </a:r>
            <a:r>
              <a:rPr spc="-5" dirty="0"/>
              <a:t>VE</a:t>
            </a:r>
            <a:r>
              <a:rPr spc="-20" dirty="0"/>
              <a:t> </a:t>
            </a:r>
            <a:r>
              <a:rPr spc="-50" dirty="0"/>
              <a:t>TANIMLAR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577" y="1948878"/>
            <a:ext cx="7736840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9109" indent="5588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onstantia"/>
                <a:cs typeface="Constantia"/>
              </a:rPr>
              <a:t>MESLEK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HASTALIĞI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Mesleki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risklere</a:t>
            </a:r>
            <a:r>
              <a:rPr sz="26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maruziyet </a:t>
            </a:r>
            <a:r>
              <a:rPr sz="2600" spc="-6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sonucu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ortaya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çıkan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hastalık.</a:t>
            </a:r>
            <a:endParaRPr sz="2600">
              <a:latin typeface="Constantia"/>
              <a:cs typeface="Constantia"/>
            </a:endParaRPr>
          </a:p>
          <a:p>
            <a:pPr marL="12700" marR="5080" indent="43180">
              <a:lnSpc>
                <a:spcPct val="100000"/>
              </a:lnSpc>
              <a:spcBef>
                <a:spcPts val="625"/>
              </a:spcBef>
              <a:tabLst>
                <a:tab pos="1236345" algn="l"/>
                <a:tab pos="1379220" algn="l"/>
                <a:tab pos="1706880" algn="l"/>
              </a:tabLst>
            </a:pPr>
            <a:r>
              <a:rPr sz="2600" b="1" spc="-5" dirty="0">
                <a:latin typeface="Constantia"/>
                <a:cs typeface="Constantia"/>
              </a:rPr>
              <a:t>DESTEK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ELEMANI</a:t>
            </a:r>
            <a:r>
              <a:rPr sz="2600" b="1" spc="-1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:</a:t>
            </a:r>
            <a:r>
              <a:rPr sz="2600" b="1" spc="1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İş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yerinde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asli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görevinin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yanında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25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iğ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gi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ön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eme,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oruma,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ta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h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l</a:t>
            </a:r>
            <a:r>
              <a:rPr sz="2600" spc="-2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-55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e, 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yangınla		mücadele,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ilk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yardım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10" dirty="0">
                <a:latin typeface="Constantia"/>
                <a:cs typeface="Constantia"/>
              </a:rPr>
              <a:t>benzeri </a:t>
            </a:r>
            <a:r>
              <a:rPr sz="2600" spc="-15" dirty="0">
                <a:latin typeface="Constantia"/>
                <a:cs typeface="Constantia"/>
              </a:rPr>
              <a:t>konularda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ö</a:t>
            </a:r>
            <a:r>
              <a:rPr sz="2600" spc="-30" dirty="0">
                <a:latin typeface="Constantia"/>
                <a:cs typeface="Constantia"/>
              </a:rPr>
              <a:t>z</a:t>
            </a:r>
            <a:r>
              <a:rPr sz="2600" dirty="0">
                <a:latin typeface="Constantia"/>
                <a:cs typeface="Constantia"/>
              </a:rPr>
              <a:t>el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ola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k	</a:t>
            </a:r>
            <a:r>
              <a:rPr sz="2600" spc="-6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ö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v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end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u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gun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donan</a:t>
            </a:r>
            <a:r>
              <a:rPr sz="2600" dirty="0">
                <a:latin typeface="Constantia"/>
                <a:cs typeface="Constantia"/>
              </a:rPr>
              <a:t>ım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r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i  </a:t>
            </a:r>
            <a:r>
              <a:rPr sz="2600" spc="-5" dirty="0">
                <a:latin typeface="Constantia"/>
                <a:cs typeface="Constantia"/>
              </a:rPr>
              <a:t>eğitime	sahip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kişi.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2950" y="4860878"/>
            <a:ext cx="1643961" cy="1810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5" y="1042352"/>
            <a:ext cx="73209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YENİ</a:t>
            </a:r>
            <a:r>
              <a:rPr spc="-20" dirty="0"/>
              <a:t> </a:t>
            </a:r>
            <a:r>
              <a:rPr spc="-40" dirty="0"/>
              <a:t>KAVRAM </a:t>
            </a:r>
            <a:r>
              <a:rPr spc="-5" dirty="0"/>
              <a:t>VE</a:t>
            </a:r>
            <a:r>
              <a:rPr spc="-20" dirty="0"/>
              <a:t> </a:t>
            </a:r>
            <a:r>
              <a:rPr spc="-50" dirty="0"/>
              <a:t>TANIMLAR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017" y="1870253"/>
            <a:ext cx="7741920" cy="351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491490" indent="7620">
              <a:lnSpc>
                <a:spcPct val="119800"/>
              </a:lnSpc>
              <a:spcBef>
                <a:spcPts val="100"/>
              </a:spcBef>
            </a:pPr>
            <a:r>
              <a:rPr sz="2600" b="1" dirty="0">
                <a:latin typeface="Constantia"/>
                <a:cs typeface="Constantia"/>
              </a:rPr>
              <a:t>ÇALI</a:t>
            </a:r>
            <a:r>
              <a:rPr sz="2600" b="1" spc="5" dirty="0">
                <a:latin typeface="Constantia"/>
                <a:cs typeface="Constantia"/>
              </a:rPr>
              <a:t>Ş</a:t>
            </a:r>
            <a:r>
              <a:rPr sz="2600" b="1" spc="-5" dirty="0">
                <a:latin typeface="Constantia"/>
                <a:cs typeface="Constantia"/>
              </a:rPr>
              <a:t>A</a:t>
            </a:r>
            <a:r>
              <a:rPr sz="2600" b="1" dirty="0">
                <a:latin typeface="Constantia"/>
                <a:cs typeface="Constantia"/>
              </a:rPr>
              <a:t>N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TEM</a:t>
            </a:r>
            <a:r>
              <a:rPr sz="2600" b="1" spc="10" dirty="0">
                <a:latin typeface="Constantia"/>
                <a:cs typeface="Constantia"/>
              </a:rPr>
              <a:t>S</a:t>
            </a:r>
            <a:r>
              <a:rPr sz="2600" b="1" dirty="0">
                <a:latin typeface="Constantia"/>
                <a:cs typeface="Constantia"/>
              </a:rPr>
              <a:t>İ</a:t>
            </a:r>
            <a:r>
              <a:rPr sz="2600" b="1" spc="-40" dirty="0">
                <a:latin typeface="Constantia"/>
                <a:cs typeface="Constantia"/>
              </a:rPr>
              <a:t>L</a:t>
            </a:r>
            <a:r>
              <a:rPr sz="2600" b="1" dirty="0">
                <a:latin typeface="Constantia"/>
                <a:cs typeface="Constantia"/>
              </a:rPr>
              <a:t>Cİ</a:t>
            </a:r>
            <a:r>
              <a:rPr sz="2600" b="1" spc="10" dirty="0">
                <a:latin typeface="Constantia"/>
                <a:cs typeface="Constantia"/>
              </a:rPr>
              <a:t>S</a:t>
            </a:r>
            <a:r>
              <a:rPr sz="2600" b="1" dirty="0">
                <a:latin typeface="Constantia"/>
                <a:cs typeface="Constantia"/>
              </a:rPr>
              <a:t>İ</a:t>
            </a:r>
            <a:r>
              <a:rPr sz="2600" b="1" spc="-4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: </a:t>
            </a:r>
            <a:r>
              <a:rPr sz="2600" spc="-30" dirty="0">
                <a:latin typeface="Constantia"/>
                <a:cs typeface="Constantia"/>
              </a:rPr>
              <a:t>İ</a:t>
            </a:r>
            <a:r>
              <a:rPr sz="2600" dirty="0">
                <a:latin typeface="Constantia"/>
                <a:cs typeface="Constantia"/>
              </a:rPr>
              <a:t>ş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30" dirty="0">
                <a:latin typeface="Constantia"/>
                <a:cs typeface="Constantia"/>
              </a:rPr>
              <a:t>ğ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ığ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ü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enl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ği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  ilgili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çalışmalara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katılma,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çalışmaları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izleme,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tedbir</a:t>
            </a:r>
            <a:endParaRPr sz="2600">
              <a:latin typeface="Constantia"/>
              <a:cs typeface="Constantia"/>
            </a:endParaRPr>
          </a:p>
          <a:p>
            <a:pPr marL="48260" marR="580390" indent="-33020">
              <a:lnSpc>
                <a:spcPct val="100000"/>
              </a:lnSpc>
              <a:spcBef>
                <a:spcPts val="625"/>
              </a:spcBef>
            </a:pP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ması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ı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s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eme,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ek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190" dirty="0">
                <a:latin typeface="Constantia"/>
                <a:cs typeface="Constantia"/>
              </a:rPr>
              <a:t>f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un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35" dirty="0">
                <a:latin typeface="Constantia"/>
                <a:cs typeface="Constantia"/>
              </a:rPr>
              <a:t>z</a:t>
            </a:r>
            <a:r>
              <a:rPr sz="2600" dirty="0">
                <a:latin typeface="Constantia"/>
                <a:cs typeface="Constantia"/>
              </a:rPr>
              <a:t>eri  </a:t>
            </a:r>
            <a:r>
              <a:rPr sz="2600" spc="-15" dirty="0">
                <a:latin typeface="Constantia"/>
                <a:cs typeface="Constantia"/>
              </a:rPr>
              <a:t>konularda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çalışanları</a:t>
            </a:r>
            <a:r>
              <a:rPr sz="26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temsil</a:t>
            </a:r>
            <a:r>
              <a:rPr sz="26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etmeye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yetkili</a:t>
            </a:r>
            <a:r>
              <a:rPr sz="26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çalışan.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00" b="1" spc="-5" dirty="0">
                <a:latin typeface="Constantia"/>
                <a:cs typeface="Constantia"/>
              </a:rPr>
              <a:t>İŞYERİ</a:t>
            </a:r>
            <a:r>
              <a:rPr sz="2600" b="1" spc="-20" dirty="0">
                <a:latin typeface="Constantia"/>
                <a:cs typeface="Constantia"/>
              </a:rPr>
              <a:t> SAĞLIK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VE</a:t>
            </a:r>
            <a:r>
              <a:rPr sz="2600" b="1" spc="-1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GÜVENLİK</a:t>
            </a:r>
            <a:r>
              <a:rPr sz="2600" b="1" spc="-2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BİRİMİ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:</a:t>
            </a:r>
            <a:r>
              <a:rPr sz="2600" b="1" spc="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İşyerinde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iş</a:t>
            </a:r>
            <a:endParaRPr sz="2600">
              <a:latin typeface="Constantia"/>
              <a:cs typeface="Constantia"/>
            </a:endParaRPr>
          </a:p>
          <a:p>
            <a:pPr marL="48260" marR="735330">
              <a:lnSpc>
                <a:spcPct val="100000"/>
              </a:lnSpc>
            </a:pPr>
            <a:r>
              <a:rPr sz="2600" spc="-5" dirty="0">
                <a:latin typeface="Constantia"/>
                <a:cs typeface="Constantia"/>
              </a:rPr>
              <a:t>sağlığı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10" dirty="0">
                <a:latin typeface="Constantia"/>
                <a:cs typeface="Constantia"/>
              </a:rPr>
              <a:t>güvenliği </a:t>
            </a:r>
            <a:r>
              <a:rPr sz="2600" spc="-5" dirty="0">
                <a:latin typeface="Constantia"/>
                <a:cs typeface="Constantia"/>
              </a:rPr>
              <a:t>hizmetlerini yürütmek </a:t>
            </a:r>
            <a:r>
              <a:rPr sz="2600" spc="-20" dirty="0">
                <a:latin typeface="Constantia"/>
                <a:cs typeface="Constantia"/>
              </a:rPr>
              <a:t>üzere 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kurulan,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gerekli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donanım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personele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sahip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olan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birim.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1503</Words>
  <Application>Microsoft Office PowerPoint</Application>
  <PresentationFormat>Ekran Gösterisi (4:3)</PresentationFormat>
  <Paragraphs>218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Office Theme</vt:lpstr>
      <vt:lpstr>ÇALIŞMA  MEVZUATI İLE İLGİLİ BİLGİLER</vt:lpstr>
      <vt:lpstr>İŞ SAĞLIĞI VE GÜVENLİĞİ</vt:lpstr>
      <vt:lpstr>İŞ SAĞLIĞI VE GÜVENLİĞİ</vt:lpstr>
      <vt:lpstr>İŞ SAĞLIĞI VE GÜVENLİĞİ</vt:lpstr>
      <vt:lpstr>İŞ KAZALARI MALİYET AYSBERGİ</vt:lpstr>
      <vt:lpstr>KANUNUN TEMEL YAKLAŞIMI</vt:lpstr>
      <vt:lpstr>YENİ KAVRAM VE TANIMLAR</vt:lpstr>
      <vt:lpstr>YENİ KAVRAM VE TANIMLAR</vt:lpstr>
      <vt:lpstr>YENİ KAVRAM VE TANIMLAR</vt:lpstr>
      <vt:lpstr>YENİ KAVRAM VE TANIMLAR</vt:lpstr>
      <vt:lpstr>YENİ KAVRAM VE TANIMLAR</vt:lpstr>
      <vt:lpstr>YENİ KAVRAM VE TANIMLAR</vt:lpstr>
      <vt:lpstr>İŞ SAĞLIĞI VE GÜVENLİĞİ</vt:lpstr>
      <vt:lpstr>İŞ SAĞLIĞI VE GÜVENLİĞİ</vt:lpstr>
      <vt:lpstr>İŞVERENLERİN YÜKÜMLÜLÜĞÜ</vt:lpstr>
      <vt:lpstr>İŞ SAĞLIĞI VE GÜVENLİĞİ</vt:lpstr>
      <vt:lpstr>İŞVERENLERİN YÜKÜMLÜLÜĞÜ</vt:lpstr>
      <vt:lpstr>İŞVERENLERİN YÜKÜMLÜLÜĞÜ</vt:lpstr>
      <vt:lpstr>İŞ SAĞLIĞI VE GÜVENLİĞİ</vt:lpstr>
      <vt:lpstr>YÜRÜRLÜK TARİHLERİ</vt:lpstr>
      <vt:lpstr>İŞ SAĞLIĞI VE GÜVENLİĞİ</vt:lpstr>
      <vt:lpstr>İŞ SAĞLIĞI VE GÜVENLİĞİ</vt:lpstr>
      <vt:lpstr>İŞ SAĞLIĞI VE GÜVENLİĞİ</vt:lpstr>
      <vt:lpstr>İŞ SAĞLIĞI VE GÜVENLİĞİ</vt:lpstr>
      <vt:lpstr>İŞ SAĞLIĞI VE GÜVENLİĞİ</vt:lpstr>
      <vt:lpstr>TEHLİKE SINIFLARI</vt:lpstr>
      <vt:lpstr>RİSK DEĞERLENDİRMESİ</vt:lpstr>
      <vt:lpstr>RİSK DEĞERLENDİRMESİ</vt:lpstr>
      <vt:lpstr>YANGINLA MÜCADELE İLK YARDIM</vt:lpstr>
      <vt:lpstr>TAHLİYE</vt:lpstr>
      <vt:lpstr>İŞ SAĞLIĞI VE GÜVENLİĞİ</vt:lpstr>
      <vt:lpstr>İŞ SAĞLIĞI VE GÜVENLİĞİ</vt:lpstr>
      <vt:lpstr>İŞ SAĞLIĞI VE GÜVENLİĞİ</vt:lpstr>
      <vt:lpstr>İŞ SAĞLIĞI VE GÜVENLİĞİ</vt:lpstr>
      <vt:lpstr>İŞ SAĞLIĞI VE GÜVENLİĞİ</vt:lpstr>
      <vt:lpstr>İŞ SAĞLIĞI VE GÜVENLİĞİ</vt:lpstr>
      <vt:lpstr>İŞ SAĞLIĞI VE GÜVENLİĞİ</vt:lpstr>
      <vt:lpstr>İŞ SAĞLIĞI VE GÜVENLİĞİ</vt:lpstr>
      <vt:lpstr>İŞ SAĞLIĞI VE GÜVENLİĞİ KAYITLARI</vt:lpstr>
      <vt:lpstr>İDARİ PARA CEZALARI</vt:lpstr>
      <vt:lpstr>İDARİ PARA CEZALARI</vt:lpstr>
      <vt:lpstr>İDARİ PARA CEZALARI</vt:lpstr>
      <vt:lpstr>İDARİ PARA CEZALARI</vt:lpstr>
      <vt:lpstr>İDARİ PARA CEZALARI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KARATAŞ</cp:lastModifiedBy>
  <cp:revision>4</cp:revision>
  <dcterms:created xsi:type="dcterms:W3CDTF">2022-05-10T14:41:10Z</dcterms:created>
  <dcterms:modified xsi:type="dcterms:W3CDTF">2022-05-17T12:30:23Z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2022-05-10T00:00:00Z</vt:filetime>
  </property>
</Properties>
</file>